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embeddedFontLst>
    <p:embeddedFont>
      <p:font typeface="Century Gothic" panose="020B0502020202020204" pitchFamily="34" charset="0"/>
      <p:regular r:id="rId37"/>
      <p:bold r:id="rId38"/>
      <p:italic r:id="rId39"/>
      <p:boldItalic r:id="rId40"/>
    </p:embeddedFont>
    <p:embeddedFont>
      <p:font typeface="Rubik" panose="020B0604020202020204" charset="-79"/>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HZLnQ75XwmzCbouZODF/hzUA1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B458AA-4FA8-4297-9993-70713A8F4C82}">
  <a:tblStyle styleId="{C3B458AA-4FA8-4297-9993-70713A8F4C8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4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6"/>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6"/>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4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4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4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4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4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
        <p:nvSpPr>
          <p:cNvPr id="95" name="Google Shape;95;p4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4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4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4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4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4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4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49"/>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11" name="Google Shape;111;p49"/>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12" name="Google Shape;112;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5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5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5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5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5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5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5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5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50"/>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27" name="Google Shape;127;p50"/>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28" name="Google Shape;128;p5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5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5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5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5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5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2"/>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5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5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5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3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3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4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4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4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4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43"/>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4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4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4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35"/>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35"/>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35"/>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35"/>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35"/>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1" name="Google Shape;11;p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3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jpg"/><Relationship Id="rId10" Type="http://schemas.openxmlformats.org/officeDocument/2006/relationships/image" Target="../media/image38.png"/><Relationship Id="rId4" Type="http://schemas.openxmlformats.org/officeDocument/2006/relationships/image" Target="../media/image32.jp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hyperlink" Target="https://www.simplilearn.com/working-with-mern-stack-articl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www.simplilearn.com/tutorials/python-tutorial/json-python" TargetMode="External"/><Relationship Id="rId4" Type="http://schemas.openxmlformats.org/officeDocument/2006/relationships/hyperlink" Target="https://www.simplilearn.com/tutorials/javascript-tutorial/introduction-to-javascrip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simplilearn.com/tutorials/mongodb-tutorial/what-is-mongodb" TargetMode="External"/><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www.simplilearn.com/tutorials/nodejs-tutorial/what-is-nodejs" TargetMode="External"/><Relationship Id="rId4" Type="http://schemas.openxmlformats.org/officeDocument/2006/relationships/hyperlink" Target="https://www.simplilearn.com/tutorials/reactjs-tutorial" TargetMode="External"/><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hyperlink" Target="https://www.simplilearn.com/tutorials/html-tutorial/what-i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g"/></Relationships>
</file>

<file path=ppt/slides/_rels/slide26.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ode.visualstudio.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code.visualstudio.com/" TargetMode="External"/><Relationship Id="rId3" Type="http://schemas.openxmlformats.org/officeDocument/2006/relationships/hyperlink" Target="https://www.w3schools.com/whatis/whatis_fullstack.asp" TargetMode="External"/><Relationship Id="rId7" Type="http://schemas.openxmlformats.org/officeDocument/2006/relationships/hyperlink" Target="https://expressjs.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nodejs.org/en/" TargetMode="External"/><Relationship Id="rId5" Type="http://schemas.openxmlformats.org/officeDocument/2006/relationships/hyperlink" Target="https://reactjs.org/tutorial/tutorial.html" TargetMode="External"/><Relationship Id="rId4" Type="http://schemas.openxmlformats.org/officeDocument/2006/relationships/hyperlink" Target="https://www.mongodb.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html-tutorials/" TargetMode="Externa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geeksforgeeks.org/javascript-tutorial/" TargetMode="External"/><Relationship Id="rId4" Type="http://schemas.openxmlformats.org/officeDocument/2006/relationships/hyperlink" Target="https://www.geeksforgeeks.org/css-tutorial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geeksforgeeks.org/category/web-technologies/angular-js/" TargetMode="External"/><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geeksforgeeks.org/jquery-tutorials/" TargetMode="External"/><Relationship Id="rId5" Type="http://schemas.openxmlformats.org/officeDocument/2006/relationships/hyperlink" Target="https://www.geeksforgeeks.org/bootstrap-tutorials/" TargetMode="External"/><Relationship Id="rId10" Type="http://schemas.openxmlformats.org/officeDocument/2006/relationships/image" Target="../media/image15.png"/><Relationship Id="rId4" Type="http://schemas.openxmlformats.org/officeDocument/2006/relationships/hyperlink" Target="https://www.geeksforgeeks.org/react-js-introduction-working/"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hyperlink" Target="https://www.geeksforgeeks.org/introduction-to-nodejs/" TargetMode="External"/><Relationship Id="rId13" Type="http://schemas.openxmlformats.org/officeDocument/2006/relationships/image" Target="../media/image11.png"/><Relationship Id="rId3" Type="http://schemas.openxmlformats.org/officeDocument/2006/relationships/hyperlink" Target="https://www.geeksforgeeks.org/php/" TargetMode="External"/><Relationship Id="rId7" Type="http://schemas.openxmlformats.org/officeDocument/2006/relationships/hyperlink" Target="https://www.geeksforgeeks.org/javascript-tutorial/" TargetMode="Externa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geeksforgeeks.org/python-programming-language/" TargetMode="External"/><Relationship Id="rId11" Type="http://schemas.openxmlformats.org/officeDocument/2006/relationships/image" Target="../media/image18.png"/><Relationship Id="rId5" Type="http://schemas.openxmlformats.org/officeDocument/2006/relationships/hyperlink" Target="https://www.geeksforgeeks.org/java/" TargetMode="External"/><Relationship Id="rId10" Type="http://schemas.openxmlformats.org/officeDocument/2006/relationships/image" Target="../media/image17.png"/><Relationship Id="rId4" Type="http://schemas.openxmlformats.org/officeDocument/2006/relationships/hyperlink" Target="https://www.geeksforgeeks.org/c-plus-plus/" TargetMode="External"/><Relationship Id="rId9" Type="http://schemas.openxmlformats.org/officeDocument/2006/relationships/image" Target="../media/image16.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mongodb-an-introduction/" TargetMode="External"/><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geeksforgeeks.org/sql-tutor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1459754" y="1143000"/>
            <a:ext cx="8825658"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Century Gothic"/>
              <a:buNone/>
            </a:pPr>
            <a:r>
              <a:rPr lang="en-US" sz="5400" b="1" dirty="0"/>
              <a:t>MERN Stack: A Full Stack Web App Dev from </a:t>
            </a:r>
            <a:br>
              <a:rPr lang="en-US" sz="5400" b="1" dirty="0"/>
            </a:br>
            <a:r>
              <a:rPr lang="en-US" sz="5400" b="1" dirty="0"/>
              <a:t>Front to </a:t>
            </a:r>
            <a:r>
              <a:rPr lang="en-US" sz="5400" b="1" dirty="0" smtClean="0"/>
              <a:t>Back </a:t>
            </a:r>
            <a:r>
              <a:rPr lang="en-US" sz="5400" b="1" smtClean="0"/>
              <a:t>(Session 1)</a:t>
            </a:r>
            <a:endParaRPr sz="5400"/>
          </a:p>
        </p:txBody>
      </p:sp>
      <p:sp>
        <p:nvSpPr>
          <p:cNvPr id="148" name="Google Shape;148;p1"/>
          <p:cNvSpPr txBox="1">
            <a:spLocks noGrp="1"/>
          </p:cNvSpPr>
          <p:nvPr>
            <p:ph type="subTitle" idx="1"/>
          </p:nvPr>
        </p:nvSpPr>
        <p:spPr>
          <a:xfrm>
            <a:off x="1459754" y="4801764"/>
            <a:ext cx="8825658" cy="86142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SzPct val="80000"/>
              <a:buNone/>
            </a:pPr>
            <a:r>
              <a:rPr lang="en-US"/>
              <a:t>HANSEL G. DELOS SANTOS</a:t>
            </a:r>
            <a:endParaRPr/>
          </a:p>
          <a:p>
            <a:pPr marL="0" lvl="0" indent="0" algn="l" rtl="0">
              <a:spcBef>
                <a:spcPts val="1000"/>
              </a:spcBef>
              <a:spcAft>
                <a:spcPts val="0"/>
              </a:spcAft>
              <a:buSzPct val="80000"/>
              <a:buNone/>
            </a:pPr>
            <a:r>
              <a:rPr lang="en-US"/>
              <a:t>MULTI-MEDIA SECTION</a:t>
            </a:r>
            <a:endParaRPr/>
          </a:p>
          <a:p>
            <a:pPr marL="0" lvl="0" indent="0" algn="l" rtl="0">
              <a:spcBef>
                <a:spcPts val="1000"/>
              </a:spcBef>
              <a:spcAft>
                <a:spcPts val="0"/>
              </a:spcAft>
              <a:buSzPct val="80000"/>
              <a:buNone/>
            </a:pPr>
            <a:r>
              <a:rPr lang="en-US"/>
              <a:t>IT DEPARTMENT</a:t>
            </a:r>
            <a:endParaRPr/>
          </a:p>
        </p:txBody>
      </p:sp>
      <p:pic>
        <p:nvPicPr>
          <p:cNvPr id="149" name="Google Shape;149;p1"/>
          <p:cNvPicPr preferRelativeResize="0"/>
          <p:nvPr/>
        </p:nvPicPr>
        <p:blipFill rotWithShape="1">
          <a:blip r:embed="rId3">
            <a:alphaModFix/>
          </a:blip>
          <a:srcRect/>
          <a:stretch/>
        </p:blipFill>
        <p:spPr>
          <a:xfrm>
            <a:off x="7043015" y="4606692"/>
            <a:ext cx="4841372" cy="1862832"/>
          </a:xfrm>
          <a:prstGeom prst="rect">
            <a:avLst/>
          </a:prstGeom>
          <a:noFill/>
          <a:ln>
            <a:noFill/>
          </a:ln>
        </p:spPr>
      </p:pic>
      <p:pic>
        <p:nvPicPr>
          <p:cNvPr id="150" name="Google Shape;150;p1" descr="C:\Users\r.kasturi\Downloads\Primary-Logo-with-branches-Black-SLL.png"/>
          <p:cNvPicPr preferRelativeResize="0"/>
          <p:nvPr/>
        </p:nvPicPr>
        <p:blipFill rotWithShape="1">
          <a:blip r:embed="rId4">
            <a:alphaModFix/>
          </a:blip>
          <a:srcRect/>
          <a:stretch/>
        </p:blipFill>
        <p:spPr>
          <a:xfrm>
            <a:off x="3950208" y="0"/>
            <a:ext cx="7205472" cy="21125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Which is best Database for web applications In 2022?</a:t>
            </a:r>
            <a:br>
              <a:rPr lang="en-US" b="1"/>
            </a:br>
            <a:endParaRPr/>
          </a:p>
        </p:txBody>
      </p:sp>
      <p:sp>
        <p:nvSpPr>
          <p:cNvPr id="226" name="Google Shape;226;p10"/>
          <p:cNvSpPr txBox="1">
            <a:spLocks noGrp="1"/>
          </p:cNvSpPr>
          <p:nvPr>
            <p:ph type="body" idx="1"/>
          </p:nvPr>
        </p:nvSpPr>
        <p:spPr>
          <a:xfrm>
            <a:off x="1103313" y="2052918"/>
            <a:ext cx="312430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b="1"/>
              <a:t>Oracle</a:t>
            </a:r>
            <a:endParaRPr b="1"/>
          </a:p>
          <a:p>
            <a:pPr marL="342900" lvl="0" indent="-342900" algn="l" rtl="0">
              <a:spcBef>
                <a:spcPts val="1000"/>
              </a:spcBef>
              <a:spcAft>
                <a:spcPts val="0"/>
              </a:spcAft>
              <a:buSzPts val="1600"/>
              <a:buChar char="►"/>
            </a:pPr>
            <a:r>
              <a:rPr lang="en-US" b="1"/>
              <a:t>MySQL</a:t>
            </a:r>
            <a:endParaRPr/>
          </a:p>
          <a:p>
            <a:pPr marL="342900" lvl="0" indent="-342900" algn="l" rtl="0">
              <a:spcBef>
                <a:spcPts val="1000"/>
              </a:spcBef>
              <a:spcAft>
                <a:spcPts val="0"/>
              </a:spcAft>
              <a:buSzPts val="1600"/>
              <a:buChar char="►"/>
            </a:pPr>
            <a:r>
              <a:rPr lang="en-US" b="1"/>
              <a:t>MS SQL Server</a:t>
            </a:r>
            <a:endParaRPr/>
          </a:p>
          <a:p>
            <a:pPr marL="342900" lvl="0" indent="-342900" algn="l" rtl="0">
              <a:spcBef>
                <a:spcPts val="1000"/>
              </a:spcBef>
              <a:spcAft>
                <a:spcPts val="0"/>
              </a:spcAft>
              <a:buSzPts val="1600"/>
              <a:buChar char="►"/>
            </a:pPr>
            <a:r>
              <a:rPr lang="en-US" b="1"/>
              <a:t>PostgreSQL</a:t>
            </a:r>
            <a:endParaRPr/>
          </a:p>
          <a:p>
            <a:pPr marL="342900" lvl="0" indent="-342900" algn="l" rtl="0">
              <a:spcBef>
                <a:spcPts val="1000"/>
              </a:spcBef>
              <a:spcAft>
                <a:spcPts val="0"/>
              </a:spcAft>
              <a:buSzPts val="1600"/>
              <a:buChar char="►"/>
            </a:pPr>
            <a:r>
              <a:rPr lang="en-US" b="1"/>
              <a:t>MongoDB (noSQL)</a:t>
            </a:r>
            <a:endParaRPr b="1"/>
          </a:p>
          <a:p>
            <a:pPr marL="342900" lvl="0" indent="-342900" algn="l" rtl="0">
              <a:spcBef>
                <a:spcPts val="1000"/>
              </a:spcBef>
              <a:spcAft>
                <a:spcPts val="0"/>
              </a:spcAft>
              <a:buSzPts val="1600"/>
              <a:buChar char="►"/>
            </a:pPr>
            <a:r>
              <a:rPr lang="en-US" b="1"/>
              <a:t>IBM DB2</a:t>
            </a:r>
            <a:endParaRPr/>
          </a:p>
          <a:p>
            <a:pPr marL="342900" lvl="0" indent="-342900" algn="l" rtl="0">
              <a:spcBef>
                <a:spcPts val="1000"/>
              </a:spcBef>
              <a:spcAft>
                <a:spcPts val="0"/>
              </a:spcAft>
              <a:buSzPts val="1600"/>
              <a:buChar char="►"/>
            </a:pPr>
            <a:r>
              <a:rPr lang="en-US" b="1"/>
              <a:t>Redis</a:t>
            </a:r>
            <a:endParaRPr b="1"/>
          </a:p>
          <a:p>
            <a:pPr marL="342900" lvl="0" indent="-241300" algn="l" rtl="0">
              <a:spcBef>
                <a:spcPts val="1000"/>
              </a:spcBef>
              <a:spcAft>
                <a:spcPts val="0"/>
              </a:spcAft>
              <a:buSzPts val="1600"/>
              <a:buNone/>
            </a:pPr>
            <a:endParaRPr/>
          </a:p>
        </p:txBody>
      </p:sp>
      <p:sp>
        <p:nvSpPr>
          <p:cNvPr id="227" name="Google Shape;227;p10"/>
          <p:cNvSpPr txBox="1"/>
          <p:nvPr/>
        </p:nvSpPr>
        <p:spPr>
          <a:xfrm>
            <a:off x="3985716" y="2164455"/>
            <a:ext cx="2902769" cy="2796996"/>
          </a:xfrm>
          <a:prstGeom prst="rect">
            <a:avLst/>
          </a:prstGeom>
          <a:noFill/>
          <a:ln>
            <a:noFill/>
          </a:ln>
        </p:spPr>
        <p:txBody>
          <a:bodyPr spcFirstLastPara="1" wrap="square" lIns="91425" tIns="45700" rIns="91425" bIns="45700" anchor="t" anchorCtr="0">
            <a:normAutofit fontScale="85000" lnSpcReduction="20000"/>
          </a:bodyPr>
          <a:lstStyle/>
          <a:p>
            <a:pPr marL="342900" marR="0" lvl="0" indent="-342900" algn="l" rtl="0">
              <a:spcBef>
                <a:spcPts val="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Elasticsearch</a:t>
            </a:r>
            <a:endParaRPr sz="2000" b="1" i="0" u="none" strike="noStrike" cap="none">
              <a:solidFill>
                <a:schemeClr val="lt1"/>
              </a:solidFill>
              <a:latin typeface="Century Gothic"/>
              <a:ea typeface="Century Gothic"/>
              <a:cs typeface="Century Gothic"/>
              <a:sym typeface="Century Gothic"/>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Cassandra</a:t>
            </a:r>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MariaDB</a:t>
            </a:r>
            <a:endParaRPr sz="2000" b="1" i="0" u="none" strike="noStrike" cap="none">
              <a:solidFill>
                <a:schemeClr val="lt1"/>
              </a:solidFill>
              <a:latin typeface="Century Gothic"/>
              <a:ea typeface="Century Gothic"/>
              <a:cs typeface="Century Gothic"/>
              <a:sym typeface="Century Gothic"/>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OrientDB (noSQL)</a:t>
            </a:r>
            <a:endParaRPr sz="2000" b="1" i="0" u="none" strike="noStrike" cap="none">
              <a:solidFill>
                <a:schemeClr val="lt1"/>
              </a:solidFill>
              <a:latin typeface="Century Gothic"/>
              <a:ea typeface="Century Gothic"/>
              <a:cs typeface="Century Gothic"/>
              <a:sym typeface="Century Gothic"/>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SQLite</a:t>
            </a:r>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DynamoDB (noSQL)</a:t>
            </a:r>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Neo4j (noSQL)</a:t>
            </a:r>
            <a:endParaRPr/>
          </a:p>
          <a:p>
            <a:pPr marL="342900" marR="0" lvl="0" indent="-342900" algn="l" rtl="0">
              <a:spcBef>
                <a:spcPts val="1000"/>
              </a:spcBef>
              <a:spcAft>
                <a:spcPts val="0"/>
              </a:spcAft>
              <a:buClr>
                <a:schemeClr val="accent1"/>
              </a:buClr>
              <a:buSzPct val="80000"/>
              <a:buFont typeface="Noto Sans Symbols"/>
              <a:buChar char="►"/>
            </a:pPr>
            <a:r>
              <a:rPr lang="en-US" sz="2000" b="1" i="0" u="none" strike="noStrike" cap="none">
                <a:solidFill>
                  <a:schemeClr val="lt1"/>
                </a:solidFill>
                <a:latin typeface="Century Gothic"/>
                <a:ea typeface="Century Gothic"/>
                <a:cs typeface="Century Gothic"/>
                <a:sym typeface="Century Gothic"/>
              </a:rPr>
              <a:t>Firebirdsql</a:t>
            </a:r>
            <a:endParaRPr sz="2000" b="1" i="0" u="none" strike="noStrike" cap="none">
              <a:solidFill>
                <a:schemeClr val="lt1"/>
              </a:solidFill>
              <a:latin typeface="Century Gothic"/>
              <a:ea typeface="Century Gothic"/>
              <a:cs typeface="Century Gothic"/>
              <a:sym typeface="Century Gothic"/>
            </a:endParaRPr>
          </a:p>
          <a:p>
            <a:pPr marL="342900" marR="0" lvl="0" indent="-256540" algn="l" rtl="0">
              <a:spcBef>
                <a:spcPts val="1000"/>
              </a:spcBef>
              <a:spcAft>
                <a:spcPts val="0"/>
              </a:spcAft>
              <a:buClr>
                <a:schemeClr val="accent1"/>
              </a:buClr>
              <a:buSzPct val="80000"/>
              <a:buFont typeface="Noto Sans Symbols"/>
              <a:buNone/>
            </a:pPr>
            <a:endParaRPr sz="2000" b="1" i="0" u="none" strike="noStrike" cap="none">
              <a:solidFill>
                <a:schemeClr val="lt1"/>
              </a:solidFill>
              <a:latin typeface="Century Gothic"/>
              <a:ea typeface="Century Gothic"/>
              <a:cs typeface="Century Gothic"/>
              <a:sym typeface="Century Gothic"/>
            </a:endParaRPr>
          </a:p>
          <a:p>
            <a:pPr marL="342900" marR="0" lvl="0" indent="-256540" algn="l" rtl="0">
              <a:spcBef>
                <a:spcPts val="1000"/>
              </a:spcBef>
              <a:spcAft>
                <a:spcPts val="0"/>
              </a:spcAft>
              <a:buClr>
                <a:schemeClr val="accent1"/>
              </a:buClr>
              <a:buSzPct val="80000"/>
              <a:buFont typeface="Noto Sans Symbols"/>
              <a:buNone/>
            </a:pPr>
            <a:endParaRPr sz="2000" b="1" i="0" u="none" strike="noStrike" cap="none">
              <a:solidFill>
                <a:schemeClr val="lt1"/>
              </a:solidFill>
              <a:latin typeface="Century Gothic"/>
              <a:ea typeface="Century Gothic"/>
              <a:cs typeface="Century Gothic"/>
              <a:sym typeface="Century Gothic"/>
            </a:endParaRPr>
          </a:p>
          <a:p>
            <a:pPr marL="342900" marR="0" lvl="0" indent="-256540" algn="l" rtl="0">
              <a:spcBef>
                <a:spcPts val="1000"/>
              </a:spcBef>
              <a:spcAft>
                <a:spcPts val="0"/>
              </a:spcAft>
              <a:buClr>
                <a:schemeClr val="accent1"/>
              </a:buClr>
              <a:buSzPct val="80000"/>
              <a:buFont typeface="Noto Sans Symbols"/>
              <a:buNone/>
            </a:pPr>
            <a:endParaRPr sz="2000" b="1" i="0" u="none" strike="noStrike" cap="none">
              <a:solidFill>
                <a:schemeClr val="lt1"/>
              </a:solidFill>
              <a:latin typeface="Century Gothic"/>
              <a:ea typeface="Century Gothic"/>
              <a:cs typeface="Century Gothic"/>
              <a:sym typeface="Century Gothic"/>
            </a:endParaRPr>
          </a:p>
          <a:p>
            <a:pPr marL="342900" marR="0" lvl="0" indent="-256540" algn="l" rtl="0">
              <a:spcBef>
                <a:spcPts val="1000"/>
              </a:spcBef>
              <a:spcAft>
                <a:spcPts val="0"/>
              </a:spcAft>
              <a:buClr>
                <a:schemeClr val="accent1"/>
              </a:buClr>
              <a:buSzPct val="80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228" name="Google Shape;228;p10" descr="PostgreSQL Reviews: 560+ User Reviews and Ratings in 2022 | G2"/>
          <p:cNvPicPr preferRelativeResize="0"/>
          <p:nvPr/>
        </p:nvPicPr>
        <p:blipFill rotWithShape="1">
          <a:blip r:embed="rId3">
            <a:alphaModFix/>
          </a:blip>
          <a:srcRect/>
          <a:stretch/>
        </p:blipFill>
        <p:spPr>
          <a:xfrm>
            <a:off x="7784006" y="2190151"/>
            <a:ext cx="1463018" cy="1623593"/>
          </a:xfrm>
          <a:prstGeom prst="rect">
            <a:avLst/>
          </a:prstGeom>
          <a:noFill/>
          <a:ln>
            <a:noFill/>
          </a:ln>
        </p:spPr>
      </p:pic>
      <p:pic>
        <p:nvPicPr>
          <p:cNvPr id="229" name="Google Shape;229;p10" descr="Microsoft SQL Server Monitoring | InfluxData"/>
          <p:cNvPicPr preferRelativeResize="0"/>
          <p:nvPr/>
        </p:nvPicPr>
        <p:blipFill rotWithShape="1">
          <a:blip r:embed="rId4">
            <a:alphaModFix/>
          </a:blip>
          <a:srcRect l="7995" t="17314" r="8994" b="17184"/>
          <a:stretch/>
        </p:blipFill>
        <p:spPr>
          <a:xfrm>
            <a:off x="9279377" y="1817200"/>
            <a:ext cx="1345324" cy="1061545"/>
          </a:xfrm>
          <a:prstGeom prst="rect">
            <a:avLst/>
          </a:prstGeom>
          <a:noFill/>
          <a:ln>
            <a:noFill/>
          </a:ln>
        </p:spPr>
      </p:pic>
      <p:pic>
        <p:nvPicPr>
          <p:cNvPr id="230" name="Google Shape;230;p10" descr="How to get started with MongoDB in 10 minutes | by Navindu Jayatilake |  We've moved to freeCodeCamp.org/news | Medium"/>
          <p:cNvPicPr preferRelativeResize="0"/>
          <p:nvPr/>
        </p:nvPicPr>
        <p:blipFill rotWithShape="1">
          <a:blip r:embed="rId5">
            <a:alphaModFix/>
          </a:blip>
          <a:srcRect/>
          <a:stretch/>
        </p:blipFill>
        <p:spPr>
          <a:xfrm>
            <a:off x="10877934" y="1359174"/>
            <a:ext cx="1158218" cy="1158218"/>
          </a:xfrm>
          <a:prstGeom prst="rect">
            <a:avLst/>
          </a:prstGeom>
          <a:noFill/>
          <a:ln>
            <a:noFill/>
          </a:ln>
        </p:spPr>
      </p:pic>
      <p:pic>
        <p:nvPicPr>
          <p:cNvPr id="231" name="Google Shape;231;p10" descr="Oracle Cloud Infrastructure - Apps on Google Play"/>
          <p:cNvPicPr preferRelativeResize="0"/>
          <p:nvPr/>
        </p:nvPicPr>
        <p:blipFill rotWithShape="1">
          <a:blip r:embed="rId6">
            <a:alphaModFix/>
          </a:blip>
          <a:srcRect/>
          <a:stretch/>
        </p:blipFill>
        <p:spPr>
          <a:xfrm>
            <a:off x="9410309" y="3141483"/>
            <a:ext cx="749404" cy="749404"/>
          </a:xfrm>
          <a:prstGeom prst="rect">
            <a:avLst/>
          </a:prstGeom>
          <a:noFill/>
          <a:ln>
            <a:noFill/>
          </a:ln>
        </p:spPr>
      </p:pic>
      <p:pic>
        <p:nvPicPr>
          <p:cNvPr id="232" name="Google Shape;232;p10" descr="Db2 Tutorial"/>
          <p:cNvPicPr preferRelativeResize="0"/>
          <p:nvPr/>
        </p:nvPicPr>
        <p:blipFill rotWithShape="1">
          <a:blip r:embed="rId7">
            <a:alphaModFix/>
          </a:blip>
          <a:srcRect/>
          <a:stretch/>
        </p:blipFill>
        <p:spPr>
          <a:xfrm>
            <a:off x="10499835" y="3201873"/>
            <a:ext cx="1147708" cy="1147708"/>
          </a:xfrm>
          <a:prstGeom prst="rect">
            <a:avLst/>
          </a:prstGeom>
          <a:noFill/>
          <a:ln>
            <a:noFill/>
          </a:ln>
        </p:spPr>
      </p:pic>
      <p:pic>
        <p:nvPicPr>
          <p:cNvPr id="233" name="Google Shape;233;p10" descr="Redis - Wikipedia"/>
          <p:cNvPicPr preferRelativeResize="0"/>
          <p:nvPr/>
        </p:nvPicPr>
        <p:blipFill rotWithShape="1">
          <a:blip r:embed="rId8">
            <a:alphaModFix/>
          </a:blip>
          <a:srcRect/>
          <a:stretch/>
        </p:blipFill>
        <p:spPr>
          <a:xfrm>
            <a:off x="7855053" y="3968029"/>
            <a:ext cx="2356397" cy="787429"/>
          </a:xfrm>
          <a:prstGeom prst="rect">
            <a:avLst/>
          </a:prstGeom>
          <a:noFill/>
          <a:ln>
            <a:noFill/>
          </a:ln>
        </p:spPr>
      </p:pic>
      <p:pic>
        <p:nvPicPr>
          <p:cNvPr id="234" name="Google Shape;234;p10" descr="ElasticSearch cluster in production (3 nodes) | by Diogo Pinheiro | Medium"/>
          <p:cNvPicPr preferRelativeResize="0"/>
          <p:nvPr/>
        </p:nvPicPr>
        <p:blipFill rotWithShape="1">
          <a:blip r:embed="rId9">
            <a:alphaModFix/>
          </a:blip>
          <a:srcRect l="25823" t="8665" r="30321" b="1415"/>
          <a:stretch/>
        </p:blipFill>
        <p:spPr>
          <a:xfrm>
            <a:off x="10426262" y="4761185"/>
            <a:ext cx="1198179" cy="1336123"/>
          </a:xfrm>
          <a:prstGeom prst="rect">
            <a:avLst/>
          </a:prstGeom>
          <a:noFill/>
          <a:ln>
            <a:noFill/>
          </a:ln>
        </p:spPr>
      </p:pic>
      <p:pic>
        <p:nvPicPr>
          <p:cNvPr id="235" name="Google Shape;235;p10" descr="Apache Cassandra - Wikipedia"/>
          <p:cNvPicPr preferRelativeResize="0"/>
          <p:nvPr/>
        </p:nvPicPr>
        <p:blipFill rotWithShape="1">
          <a:blip r:embed="rId10">
            <a:alphaModFix/>
          </a:blip>
          <a:srcRect/>
          <a:stretch/>
        </p:blipFill>
        <p:spPr>
          <a:xfrm>
            <a:off x="8570806" y="5062648"/>
            <a:ext cx="1587842" cy="1063854"/>
          </a:xfrm>
          <a:prstGeom prst="rect">
            <a:avLst/>
          </a:prstGeom>
          <a:noFill/>
          <a:ln>
            <a:noFill/>
          </a:ln>
        </p:spPr>
      </p:pic>
      <p:pic>
        <p:nvPicPr>
          <p:cNvPr id="236" name="Google Shape;236;p10" descr="Amazon RDS for MariaDB – Amazon Web Services (AWS)"/>
          <p:cNvPicPr preferRelativeResize="0"/>
          <p:nvPr/>
        </p:nvPicPr>
        <p:blipFill rotWithShape="1">
          <a:blip r:embed="rId11">
            <a:alphaModFix/>
          </a:blip>
          <a:srcRect/>
          <a:stretch/>
        </p:blipFill>
        <p:spPr>
          <a:xfrm>
            <a:off x="6432739" y="5346221"/>
            <a:ext cx="1806592" cy="929864"/>
          </a:xfrm>
          <a:prstGeom prst="rect">
            <a:avLst/>
          </a:prstGeom>
          <a:noFill/>
          <a:ln>
            <a:noFill/>
          </a:ln>
        </p:spPr>
      </p:pic>
      <p:pic>
        <p:nvPicPr>
          <p:cNvPr id="237" name="Google Shape;237;p10" descr="SQLite Reviews &amp; Ratings 2022"/>
          <p:cNvPicPr preferRelativeResize="0"/>
          <p:nvPr/>
        </p:nvPicPr>
        <p:blipFill rotWithShape="1">
          <a:blip r:embed="rId12">
            <a:alphaModFix/>
          </a:blip>
          <a:srcRect/>
          <a:stretch/>
        </p:blipFill>
        <p:spPr>
          <a:xfrm>
            <a:off x="7228179" y="1853248"/>
            <a:ext cx="952796" cy="952796"/>
          </a:xfrm>
          <a:prstGeom prst="rect">
            <a:avLst/>
          </a:prstGeom>
          <a:noFill/>
          <a:ln>
            <a:noFill/>
          </a:ln>
        </p:spPr>
      </p:pic>
      <p:pic>
        <p:nvPicPr>
          <p:cNvPr id="238" name="Google Shape;238;p10" descr="Amazon DynamoDB Core Concepts. This article is a short and brief… | by  Revda Uluışık | adessoTurkey | Medium"/>
          <p:cNvPicPr preferRelativeResize="0"/>
          <p:nvPr/>
        </p:nvPicPr>
        <p:blipFill rotWithShape="1">
          <a:blip r:embed="rId13">
            <a:alphaModFix/>
          </a:blip>
          <a:srcRect l="15525" t="19746" r="14229" b="20966"/>
          <a:stretch/>
        </p:blipFill>
        <p:spPr>
          <a:xfrm>
            <a:off x="4378018" y="5594575"/>
            <a:ext cx="1692166" cy="746235"/>
          </a:xfrm>
          <a:prstGeom prst="rect">
            <a:avLst/>
          </a:prstGeom>
          <a:noFill/>
          <a:ln>
            <a:noFill/>
          </a:ln>
        </p:spPr>
      </p:pic>
      <p:pic>
        <p:nvPicPr>
          <p:cNvPr id="239" name="Google Shape;239;p10" descr="Neo4j - Wikipedia"/>
          <p:cNvPicPr preferRelativeResize="0"/>
          <p:nvPr/>
        </p:nvPicPr>
        <p:blipFill rotWithShape="1">
          <a:blip r:embed="rId14">
            <a:alphaModFix/>
          </a:blip>
          <a:srcRect/>
          <a:stretch/>
        </p:blipFill>
        <p:spPr>
          <a:xfrm>
            <a:off x="2600346" y="5764128"/>
            <a:ext cx="1536591" cy="576682"/>
          </a:xfrm>
          <a:prstGeom prst="rect">
            <a:avLst/>
          </a:prstGeom>
          <a:noFill/>
          <a:ln>
            <a:noFill/>
          </a:ln>
        </p:spPr>
      </p:pic>
      <p:pic>
        <p:nvPicPr>
          <p:cNvPr id="240" name="Google Shape;240;p10" descr="50% Off FirebirdSQL Coupons &amp; Black Friday Deals 2022"/>
          <p:cNvPicPr preferRelativeResize="0"/>
          <p:nvPr/>
        </p:nvPicPr>
        <p:blipFill rotWithShape="1">
          <a:blip r:embed="rId15">
            <a:alphaModFix/>
          </a:blip>
          <a:srcRect t="30859" b="31949"/>
          <a:stretch/>
        </p:blipFill>
        <p:spPr>
          <a:xfrm>
            <a:off x="846081" y="5764128"/>
            <a:ext cx="1526080" cy="5675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Popular Stacks</a:t>
            </a:r>
            <a:endParaRPr/>
          </a:p>
        </p:txBody>
      </p:sp>
      <p:sp>
        <p:nvSpPr>
          <p:cNvPr id="246" name="Google Shape;246;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b="1"/>
              <a:t>MEAN Stack:</a:t>
            </a:r>
            <a:r>
              <a:rPr lang="en-US"/>
              <a:t> MongoDB, Express, AngularJS and Node.js.</a:t>
            </a:r>
            <a:endParaRPr/>
          </a:p>
          <a:p>
            <a:pPr marL="342900" lvl="0" indent="-342900" algn="l" rtl="0">
              <a:spcBef>
                <a:spcPts val="1000"/>
              </a:spcBef>
              <a:spcAft>
                <a:spcPts val="0"/>
              </a:spcAft>
              <a:buSzPts val="1600"/>
              <a:buChar char="►"/>
            </a:pPr>
            <a:r>
              <a:rPr lang="en-US" b="1"/>
              <a:t>MERN Stack:</a:t>
            </a:r>
            <a:r>
              <a:rPr lang="en-US"/>
              <a:t> MongoDB, Express, ReactJS and Node.js</a:t>
            </a:r>
            <a:endParaRPr/>
          </a:p>
          <a:p>
            <a:pPr marL="342900" lvl="0" indent="-342900" algn="l" rtl="0">
              <a:spcBef>
                <a:spcPts val="1000"/>
              </a:spcBef>
              <a:spcAft>
                <a:spcPts val="0"/>
              </a:spcAft>
              <a:buSzPts val="1600"/>
              <a:buChar char="►"/>
            </a:pPr>
            <a:r>
              <a:rPr lang="en-US" b="1"/>
              <a:t>Django Stack:</a:t>
            </a:r>
            <a:r>
              <a:rPr lang="en-US"/>
              <a:t> Django, python and MySQL as Database.</a:t>
            </a:r>
            <a:endParaRPr/>
          </a:p>
          <a:p>
            <a:pPr marL="342900" lvl="0" indent="-342900" algn="l" rtl="0">
              <a:spcBef>
                <a:spcPts val="1000"/>
              </a:spcBef>
              <a:spcAft>
                <a:spcPts val="0"/>
              </a:spcAft>
              <a:buSzPts val="1600"/>
              <a:buChar char="►"/>
            </a:pPr>
            <a:r>
              <a:rPr lang="en-US" b="1"/>
              <a:t>Rails or Ruby on Rails:</a:t>
            </a:r>
            <a:r>
              <a:rPr lang="en-US"/>
              <a:t> Uses Ruby, PHP and MySQL.</a:t>
            </a:r>
            <a:endParaRPr/>
          </a:p>
          <a:p>
            <a:pPr marL="342900" lvl="0" indent="-342900" algn="l" rtl="0">
              <a:spcBef>
                <a:spcPts val="1000"/>
              </a:spcBef>
              <a:spcAft>
                <a:spcPts val="0"/>
              </a:spcAft>
              <a:buSzPts val="1600"/>
              <a:buChar char="►"/>
            </a:pPr>
            <a:r>
              <a:rPr lang="en-US" b="1"/>
              <a:t>LAMP Stack:</a:t>
            </a:r>
            <a:r>
              <a:rPr lang="en-US"/>
              <a:t> Linux, Apache, MySQL and PHP.</a:t>
            </a:r>
            <a:endParaRPr/>
          </a:p>
          <a:p>
            <a:pPr marL="0" lvl="0" indent="0" algn="l" rtl="0">
              <a:spcBef>
                <a:spcPts val="1000"/>
              </a:spcBef>
              <a:spcAft>
                <a:spcPts val="0"/>
              </a:spcAft>
              <a:buSzPts val="1600"/>
              <a:buNone/>
            </a:pPr>
            <a:endParaRPr/>
          </a:p>
        </p:txBody>
      </p:sp>
      <p:pic>
        <p:nvPicPr>
          <p:cNvPr id="247" name="Google Shape;247;p11" descr="MEAN vs MERN Stack: Which Is Better for Your Startup/Business?"/>
          <p:cNvPicPr preferRelativeResize="0"/>
          <p:nvPr/>
        </p:nvPicPr>
        <p:blipFill rotWithShape="1">
          <a:blip r:embed="rId3">
            <a:alphaModFix/>
          </a:blip>
          <a:srcRect/>
          <a:stretch/>
        </p:blipFill>
        <p:spPr>
          <a:xfrm>
            <a:off x="9009562" y="2136734"/>
            <a:ext cx="2839873" cy="1026208"/>
          </a:xfrm>
          <a:prstGeom prst="rect">
            <a:avLst/>
          </a:prstGeom>
          <a:noFill/>
          <a:ln>
            <a:noFill/>
          </a:ln>
        </p:spPr>
      </p:pic>
      <p:pic>
        <p:nvPicPr>
          <p:cNvPr id="248" name="Google Shape;248;p11" descr="MERN Stack - Javatpoint"/>
          <p:cNvPicPr preferRelativeResize="0"/>
          <p:nvPr/>
        </p:nvPicPr>
        <p:blipFill rotWithShape="1">
          <a:blip r:embed="rId4">
            <a:alphaModFix/>
          </a:blip>
          <a:srcRect/>
          <a:stretch/>
        </p:blipFill>
        <p:spPr>
          <a:xfrm>
            <a:off x="9009562" y="3317334"/>
            <a:ext cx="2914329" cy="1051964"/>
          </a:xfrm>
          <a:prstGeom prst="rect">
            <a:avLst/>
          </a:prstGeom>
          <a:noFill/>
          <a:ln>
            <a:noFill/>
          </a:ln>
        </p:spPr>
      </p:pic>
      <p:pic>
        <p:nvPicPr>
          <p:cNvPr id="249" name="Google Shape;249;p11" descr="Django 4 and Python Full-Stack Developer Masterclass Udemy Free Download"/>
          <p:cNvPicPr preferRelativeResize="0"/>
          <p:nvPr/>
        </p:nvPicPr>
        <p:blipFill rotWithShape="1">
          <a:blip r:embed="rId5">
            <a:alphaModFix/>
          </a:blip>
          <a:srcRect/>
          <a:stretch/>
        </p:blipFill>
        <p:spPr>
          <a:xfrm>
            <a:off x="9009562" y="4556090"/>
            <a:ext cx="2857500" cy="1600200"/>
          </a:xfrm>
          <a:prstGeom prst="rect">
            <a:avLst/>
          </a:prstGeom>
          <a:noFill/>
          <a:ln>
            <a:noFill/>
          </a:ln>
        </p:spPr>
      </p:pic>
      <p:pic>
        <p:nvPicPr>
          <p:cNvPr id="250" name="Google Shape;250;p11" descr="What is a LAMP Stack?. The LAMP stack is the foundation for… | by Sanjay  Verma | LrnEd | Medium"/>
          <p:cNvPicPr preferRelativeResize="0"/>
          <p:nvPr/>
        </p:nvPicPr>
        <p:blipFill rotWithShape="1">
          <a:blip r:embed="rId6">
            <a:alphaModFix/>
          </a:blip>
          <a:srcRect/>
          <a:stretch/>
        </p:blipFill>
        <p:spPr>
          <a:xfrm>
            <a:off x="4841108" y="4766420"/>
            <a:ext cx="3733253" cy="1389870"/>
          </a:xfrm>
          <a:prstGeom prst="rect">
            <a:avLst/>
          </a:prstGeom>
          <a:noFill/>
          <a:ln>
            <a:noFill/>
          </a:ln>
        </p:spPr>
      </p:pic>
      <p:pic>
        <p:nvPicPr>
          <p:cNvPr id="251" name="Google Shape;251;p11" descr="Ruby on Rails: The Complete Full Stack | Full stack, Ruby on rails, Full  stack developer"/>
          <p:cNvPicPr preferRelativeResize="0"/>
          <p:nvPr/>
        </p:nvPicPr>
        <p:blipFill rotWithShape="1">
          <a:blip r:embed="rId7">
            <a:alphaModFix/>
          </a:blip>
          <a:srcRect/>
          <a:stretch/>
        </p:blipFill>
        <p:spPr>
          <a:xfrm>
            <a:off x="1584982" y="4730629"/>
            <a:ext cx="2598135" cy="1461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Introduction to MERN Stack</a:t>
            </a:r>
            <a:endParaRPr/>
          </a:p>
        </p:txBody>
      </p:sp>
      <p:sp>
        <p:nvSpPr>
          <p:cNvPr id="257" name="Google Shape;257;p1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u="sng">
                <a:solidFill>
                  <a:schemeClr val="hlink"/>
                </a:solidFill>
                <a:hlinkClick r:id="rId3"/>
              </a:rPr>
              <a:t>MERN stack</a:t>
            </a:r>
            <a:r>
              <a:rPr lang="en-US"/>
              <a:t> is a collection of technologies that enables faster application development. It is used by developers worldwide.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The main purpose of using MERN stack is to develop apps using </a:t>
            </a:r>
            <a:r>
              <a:rPr lang="en-US" u="sng">
                <a:solidFill>
                  <a:schemeClr val="hlink"/>
                </a:solidFill>
                <a:hlinkClick r:id="rId4"/>
              </a:rPr>
              <a:t>JavaScript</a:t>
            </a:r>
            <a:r>
              <a:rPr lang="en-US"/>
              <a:t> only. This is because the four technologies that make up the technology stack are all JS-based.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Thus, if one knows JavaScript (and </a:t>
            </a:r>
            <a:r>
              <a:rPr lang="en-US" u="sng">
                <a:solidFill>
                  <a:schemeClr val="hlink"/>
                </a:solidFill>
                <a:hlinkClick r:id="rId5"/>
              </a:rPr>
              <a:t>JSON</a:t>
            </a:r>
            <a:r>
              <a:rPr lang="en-US"/>
              <a:t>), the backend, frontend, and database can be operated easily. </a:t>
            </a:r>
            <a:endParaRPr/>
          </a:p>
        </p:txBody>
      </p:sp>
      <p:pic>
        <p:nvPicPr>
          <p:cNvPr id="258" name="Google Shape;258;p12" descr="MERN Stack - Javatpoint"/>
          <p:cNvPicPr preferRelativeResize="0"/>
          <p:nvPr/>
        </p:nvPicPr>
        <p:blipFill rotWithShape="1">
          <a:blip r:embed="rId6">
            <a:alphaModFix/>
          </a:blip>
          <a:srcRect/>
          <a:stretch/>
        </p:blipFill>
        <p:spPr>
          <a:xfrm>
            <a:off x="8925479" y="5303789"/>
            <a:ext cx="2914329" cy="10519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How does MERN Stack works?</a:t>
            </a:r>
            <a:endParaRPr/>
          </a:p>
        </p:txBody>
      </p:sp>
      <p:pic>
        <p:nvPicPr>
          <p:cNvPr id="264" name="Google Shape;264;p13" descr="How do MERN stack technologies work together?"/>
          <p:cNvPicPr preferRelativeResize="0">
            <a:picLocks noGrp="1"/>
          </p:cNvPicPr>
          <p:nvPr>
            <p:ph type="body" idx="1"/>
          </p:nvPr>
        </p:nvPicPr>
        <p:blipFill rotWithShape="1">
          <a:blip r:embed="rId3">
            <a:alphaModFix/>
          </a:blip>
          <a:srcRect/>
          <a:stretch/>
        </p:blipFill>
        <p:spPr>
          <a:xfrm>
            <a:off x="1396575" y="1367426"/>
            <a:ext cx="9510910" cy="52244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Full Form</a:t>
            </a:r>
            <a:endParaRPr/>
          </a:p>
        </p:txBody>
      </p:sp>
      <p:sp>
        <p:nvSpPr>
          <p:cNvPr id="270" name="Google Shape;270;p1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MERN Stack is a compilation of four different technologies that work together to develop dynamic web apps and websites. </a:t>
            </a:r>
            <a:endParaRPr/>
          </a:p>
          <a:p>
            <a:pPr marL="342900" lvl="0" indent="-342900" algn="l" rtl="0">
              <a:spcBef>
                <a:spcPts val="1000"/>
              </a:spcBef>
              <a:spcAft>
                <a:spcPts val="0"/>
              </a:spcAft>
              <a:buSzPts val="1600"/>
              <a:buChar char="►"/>
            </a:pPr>
            <a:r>
              <a:rPr lang="en-US"/>
              <a:t>It is a contraction for four different technologies as mentioned below:</a:t>
            </a:r>
            <a:endParaRPr/>
          </a:p>
          <a:p>
            <a:pPr marL="342900" lvl="0" indent="-342900" algn="l" rtl="0">
              <a:spcBef>
                <a:spcPts val="1000"/>
              </a:spcBef>
              <a:spcAft>
                <a:spcPts val="0"/>
              </a:spcAft>
              <a:buSzPts val="1600"/>
              <a:buChar char="►"/>
            </a:pPr>
            <a:r>
              <a:rPr lang="en-US"/>
              <a:t>M - </a:t>
            </a:r>
            <a:r>
              <a:rPr lang="en-US" u="sng">
                <a:solidFill>
                  <a:schemeClr val="hlink"/>
                </a:solidFill>
                <a:hlinkClick r:id="rId3"/>
              </a:rPr>
              <a:t>MongoDB</a:t>
            </a:r>
            <a:endParaRPr/>
          </a:p>
          <a:p>
            <a:pPr marL="342900" lvl="0" indent="-342900" algn="l" rtl="0">
              <a:spcBef>
                <a:spcPts val="1000"/>
              </a:spcBef>
              <a:spcAft>
                <a:spcPts val="0"/>
              </a:spcAft>
              <a:buSzPts val="1600"/>
              <a:buChar char="►"/>
            </a:pPr>
            <a:r>
              <a:rPr lang="en-US"/>
              <a:t>E - ExpressJS</a:t>
            </a:r>
            <a:endParaRPr/>
          </a:p>
          <a:p>
            <a:pPr marL="342900" lvl="0" indent="-342900" algn="l" rtl="0">
              <a:spcBef>
                <a:spcPts val="1000"/>
              </a:spcBef>
              <a:spcAft>
                <a:spcPts val="0"/>
              </a:spcAft>
              <a:buSzPts val="1600"/>
              <a:buChar char="►"/>
            </a:pPr>
            <a:r>
              <a:rPr lang="en-US"/>
              <a:t>R - </a:t>
            </a:r>
            <a:r>
              <a:rPr lang="en-US" u="sng">
                <a:solidFill>
                  <a:schemeClr val="hlink"/>
                </a:solidFill>
                <a:hlinkClick r:id="rId4"/>
              </a:rPr>
              <a:t>ReactJS</a:t>
            </a:r>
            <a:endParaRPr/>
          </a:p>
          <a:p>
            <a:pPr marL="342900" lvl="0" indent="-342900" algn="l" rtl="0">
              <a:spcBef>
                <a:spcPts val="1000"/>
              </a:spcBef>
              <a:spcAft>
                <a:spcPts val="0"/>
              </a:spcAft>
              <a:buSzPts val="1600"/>
              <a:buChar char="►"/>
            </a:pPr>
            <a:r>
              <a:rPr lang="en-US"/>
              <a:t>N - </a:t>
            </a:r>
            <a:r>
              <a:rPr lang="en-US" u="sng">
                <a:solidFill>
                  <a:schemeClr val="hlink"/>
                </a:solidFill>
                <a:hlinkClick r:id="rId5"/>
              </a:rPr>
              <a:t>NodeJS</a:t>
            </a:r>
            <a:endParaRPr/>
          </a:p>
          <a:p>
            <a:pPr marL="342900" lvl="0" indent="-241300" algn="l" rtl="0">
              <a:spcBef>
                <a:spcPts val="1000"/>
              </a:spcBef>
              <a:spcAft>
                <a:spcPts val="0"/>
              </a:spcAft>
              <a:buSzPts val="1600"/>
              <a:buNone/>
            </a:pPr>
            <a:endParaRPr/>
          </a:p>
        </p:txBody>
      </p:sp>
      <p:pic>
        <p:nvPicPr>
          <p:cNvPr id="271" name="Google Shape;271;p14"/>
          <p:cNvPicPr preferRelativeResize="0"/>
          <p:nvPr/>
        </p:nvPicPr>
        <p:blipFill rotWithShape="1">
          <a:blip r:embed="rId6">
            <a:alphaModFix/>
          </a:blip>
          <a:srcRect/>
          <a:stretch/>
        </p:blipFill>
        <p:spPr>
          <a:xfrm>
            <a:off x="3641054" y="3411749"/>
            <a:ext cx="2119666" cy="571316"/>
          </a:xfrm>
          <a:prstGeom prst="rect">
            <a:avLst/>
          </a:prstGeom>
          <a:noFill/>
          <a:ln>
            <a:noFill/>
          </a:ln>
        </p:spPr>
      </p:pic>
      <p:pic>
        <p:nvPicPr>
          <p:cNvPr id="272" name="Google Shape;272;p14"/>
          <p:cNvPicPr preferRelativeResize="0"/>
          <p:nvPr/>
        </p:nvPicPr>
        <p:blipFill rotWithShape="1">
          <a:blip r:embed="rId7">
            <a:alphaModFix/>
          </a:blip>
          <a:srcRect/>
          <a:stretch/>
        </p:blipFill>
        <p:spPr>
          <a:xfrm>
            <a:off x="7836768" y="5086163"/>
            <a:ext cx="1162236" cy="1162236"/>
          </a:xfrm>
          <a:prstGeom prst="rect">
            <a:avLst/>
          </a:prstGeom>
          <a:noFill/>
          <a:ln>
            <a:noFill/>
          </a:ln>
        </p:spPr>
      </p:pic>
      <p:pic>
        <p:nvPicPr>
          <p:cNvPr id="273" name="Google Shape;273;p14"/>
          <p:cNvPicPr preferRelativeResize="0"/>
          <p:nvPr/>
        </p:nvPicPr>
        <p:blipFill rotWithShape="1">
          <a:blip r:embed="rId8">
            <a:alphaModFix/>
          </a:blip>
          <a:srcRect t="24723" b="22470"/>
          <a:stretch/>
        </p:blipFill>
        <p:spPr>
          <a:xfrm>
            <a:off x="4958252" y="4026094"/>
            <a:ext cx="1604935" cy="508520"/>
          </a:xfrm>
          <a:prstGeom prst="rect">
            <a:avLst/>
          </a:prstGeom>
          <a:noFill/>
          <a:ln>
            <a:noFill/>
          </a:ln>
        </p:spPr>
      </p:pic>
      <p:pic>
        <p:nvPicPr>
          <p:cNvPr id="274" name="Google Shape;274;p14"/>
          <p:cNvPicPr preferRelativeResize="0"/>
          <p:nvPr/>
        </p:nvPicPr>
        <p:blipFill rotWithShape="1">
          <a:blip r:embed="rId9">
            <a:alphaModFix/>
          </a:blip>
          <a:srcRect/>
          <a:stretch/>
        </p:blipFill>
        <p:spPr>
          <a:xfrm>
            <a:off x="6396546" y="4354068"/>
            <a:ext cx="1388918" cy="9126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Why Should You Work With MERN Stack?</a:t>
            </a:r>
            <a:br>
              <a:rPr lang="en-US"/>
            </a:br>
            <a:endParaRPr/>
          </a:p>
        </p:txBody>
      </p:sp>
      <p:sp>
        <p:nvSpPr>
          <p:cNvPr id="280" name="Google Shape;280;p1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80000"/>
              <a:buChar char="►"/>
            </a:pPr>
            <a:r>
              <a:rPr lang="en-US"/>
              <a:t>There are many good reasons to use the MERN Stack. For example, it allows the creation of a 3-tier architecture that includes frontend, backend, and database using JavaScript and JSON.</a:t>
            </a:r>
            <a:endParaRPr/>
          </a:p>
          <a:p>
            <a:pPr marL="342900" lvl="0" indent="-342900" algn="l" rtl="0">
              <a:spcBef>
                <a:spcPts val="1000"/>
              </a:spcBef>
              <a:spcAft>
                <a:spcPts val="0"/>
              </a:spcAft>
              <a:buSzPct val="80000"/>
              <a:buChar char="►"/>
            </a:pPr>
            <a:r>
              <a:rPr lang="en-US"/>
              <a:t>MongoDB, which is the base of the MERN stack, is designed to store JSON data natively. Everything in it, including CLI and query language, is built using JSON and JS. </a:t>
            </a:r>
            <a:endParaRPr/>
          </a:p>
          <a:p>
            <a:pPr marL="342900" lvl="0" indent="-342900" algn="l" rtl="0">
              <a:spcBef>
                <a:spcPts val="1000"/>
              </a:spcBef>
              <a:spcAft>
                <a:spcPts val="0"/>
              </a:spcAft>
              <a:buSzPct val="80000"/>
              <a:buChar char="►"/>
            </a:pPr>
            <a:r>
              <a:rPr lang="en-US"/>
              <a:t>It comes in a variant called MongoDB Atlas that further eases database management by offering an auto-scaling MongoDB cluster on any cloud provider and with just a few clicks.</a:t>
            </a:r>
            <a:endParaRPr/>
          </a:p>
          <a:p>
            <a:pPr marL="342900" lvl="0" indent="-342900" algn="l" rtl="0">
              <a:spcBef>
                <a:spcPts val="1000"/>
              </a:spcBef>
              <a:spcAft>
                <a:spcPts val="0"/>
              </a:spcAft>
              <a:buSzPct val="80000"/>
              <a:buChar char="►"/>
            </a:pPr>
            <a:r>
              <a:rPr lang="en-US"/>
              <a:t>Express is a server-side framework that wraps HTTP requests and responses and makes mapping URLs to server-side functions easy. This perfectly complements the ReactJS framework, a front-end JS framework for developing interactive UIs in </a:t>
            </a:r>
            <a:r>
              <a:rPr lang="en-US" u="sng">
                <a:solidFill>
                  <a:schemeClr val="hlink"/>
                </a:solidFill>
                <a:hlinkClick r:id="rId3"/>
              </a:rPr>
              <a:t>HTML</a:t>
            </a:r>
            <a:r>
              <a:rPr lang="en-US"/>
              <a:t> while communicating with the server.</a:t>
            </a:r>
            <a:endParaRPr/>
          </a:p>
          <a:p>
            <a:pPr marL="342900" lvl="0" indent="-342900" algn="l" rtl="0">
              <a:spcBef>
                <a:spcPts val="1000"/>
              </a:spcBef>
              <a:spcAft>
                <a:spcPts val="0"/>
              </a:spcAft>
              <a:buSzPct val="80000"/>
              <a:buChar char="►"/>
            </a:pPr>
            <a:r>
              <a:rPr lang="en-US"/>
              <a:t>As the two technologies work with JSON, data flows seamlessly, making it possible to develop fast and debug easily. To make sense of the entire system, you need to understand only one language, i.e., JavaScript and the JSON document structure.</a:t>
            </a:r>
            <a:endParaRPr/>
          </a:p>
          <a:p>
            <a:pPr marL="342900" lvl="0" indent="-256540" algn="l" rtl="0">
              <a:spcBef>
                <a:spcPts val="1000"/>
              </a:spcBef>
              <a:spcAft>
                <a:spcPts val="0"/>
              </a:spcAft>
              <a:buSzPct val="800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Dependencies</a:t>
            </a:r>
            <a:endParaRPr/>
          </a:p>
        </p:txBody>
      </p:sp>
      <p:sp>
        <p:nvSpPr>
          <p:cNvPr id="286" name="Google Shape;286;p16"/>
          <p:cNvSpPr txBox="1">
            <a:spLocks noGrp="1"/>
          </p:cNvSpPr>
          <p:nvPr>
            <p:ph type="body" idx="1"/>
          </p:nvPr>
        </p:nvSpPr>
        <p:spPr>
          <a:xfrm>
            <a:off x="1017814" y="1752473"/>
            <a:ext cx="6172699" cy="4195481"/>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600"/>
              <a:buChar char="►"/>
            </a:pPr>
            <a:r>
              <a:rPr lang="en-US"/>
              <a:t>Considering you’ve downloaded and configured all the four aforementioned technologies, </a:t>
            </a:r>
            <a:endParaRPr/>
          </a:p>
          <a:p>
            <a:pPr marL="342900" lvl="0" indent="-342900" algn="l" rtl="0">
              <a:spcBef>
                <a:spcPts val="1000"/>
              </a:spcBef>
              <a:spcAft>
                <a:spcPts val="0"/>
              </a:spcAft>
              <a:buSzPts val="1600"/>
              <a:buChar char="►"/>
            </a:pPr>
            <a:r>
              <a:rPr lang="en-US"/>
              <a:t>you need to know how to create a new project folder to get started with the MERN stack. </a:t>
            </a:r>
            <a:endParaRPr/>
          </a:p>
          <a:p>
            <a:pPr marL="342900" lvl="0" indent="-342900" algn="l" rtl="0">
              <a:spcBef>
                <a:spcPts val="1000"/>
              </a:spcBef>
              <a:spcAft>
                <a:spcPts val="0"/>
              </a:spcAft>
              <a:buSzPts val="1600"/>
              <a:buChar char="►"/>
            </a:pPr>
            <a:r>
              <a:rPr lang="en-US"/>
              <a:t>Next, you need to open the folder on the CMD (or terminal) and enter the following command to initialize a package.json file:</a:t>
            </a:r>
            <a:endParaRPr/>
          </a:p>
          <a:p>
            <a:pPr marL="0" lvl="0" indent="0" algn="l" rtl="0">
              <a:spcBef>
                <a:spcPts val="1000"/>
              </a:spcBef>
              <a:spcAft>
                <a:spcPts val="0"/>
              </a:spcAft>
              <a:buSzPts val="1600"/>
              <a:buNone/>
            </a:pPr>
            <a:r>
              <a:rPr lang="en-US"/>
              <a:t>	</a:t>
            </a:r>
            <a:r>
              <a:rPr lang="en-US">
                <a:solidFill>
                  <a:schemeClr val="accent1"/>
                </a:solidFill>
              </a:rPr>
              <a:t>npm init</a:t>
            </a:r>
            <a:endParaRPr>
              <a:solidFill>
                <a:schemeClr val="accent1"/>
              </a:solidFill>
            </a:endParaRPr>
          </a:p>
          <a:p>
            <a:pPr marL="342900" lvl="0" indent="-342900" algn="l" rtl="0">
              <a:spcBef>
                <a:spcPts val="1000"/>
              </a:spcBef>
              <a:spcAft>
                <a:spcPts val="0"/>
              </a:spcAft>
              <a:buSzPts val="1600"/>
              <a:buChar char="►"/>
            </a:pPr>
            <a:r>
              <a:rPr lang="en-US">
                <a:solidFill>
                  <a:schemeClr val="accent1"/>
                </a:solidFill>
              </a:rPr>
              <a:t>npm install </a:t>
            </a:r>
            <a:r>
              <a:rPr lang="en-US"/>
              <a:t>&lt;&gt; - node package </a:t>
            </a:r>
            <a:endParaRPr/>
          </a:p>
          <a:p>
            <a:pPr marL="0" lvl="0" indent="0" algn="l" rtl="0">
              <a:spcBef>
                <a:spcPts val="1000"/>
              </a:spcBef>
              <a:spcAft>
                <a:spcPts val="0"/>
              </a:spcAft>
              <a:buSzPts val="1600"/>
              <a:buNone/>
            </a:pPr>
            <a:r>
              <a:rPr lang="en-US"/>
              <a:t>	management</a:t>
            </a:r>
            <a:endParaRPr/>
          </a:p>
          <a:p>
            <a:pPr marL="342900" lvl="0" indent="-241300" algn="l" rtl="0">
              <a:spcBef>
                <a:spcPts val="1000"/>
              </a:spcBef>
              <a:spcAft>
                <a:spcPts val="0"/>
              </a:spcAft>
              <a:buSzPts val="1600"/>
              <a:buNone/>
            </a:pPr>
            <a:endParaRPr/>
          </a:p>
        </p:txBody>
      </p:sp>
      <p:pic>
        <p:nvPicPr>
          <p:cNvPr id="287" name="Google Shape;287;p16" descr="MERN_Stack_1"/>
          <p:cNvPicPr preferRelativeResize="0"/>
          <p:nvPr/>
        </p:nvPicPr>
        <p:blipFill rotWithShape="1">
          <a:blip r:embed="rId3">
            <a:alphaModFix/>
          </a:blip>
          <a:srcRect/>
          <a:stretch/>
        </p:blipFill>
        <p:spPr>
          <a:xfrm>
            <a:off x="6805749" y="1152983"/>
            <a:ext cx="5148764" cy="52870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646111" y="452718"/>
            <a:ext cx="9404723" cy="82744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standard JSON package</a:t>
            </a:r>
            <a:endParaRPr/>
          </a:p>
        </p:txBody>
      </p:sp>
      <p:sp>
        <p:nvSpPr>
          <p:cNvPr id="293" name="Google Shape;293;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41300" algn="l" rtl="0">
              <a:spcBef>
                <a:spcPts val="0"/>
              </a:spcBef>
              <a:spcAft>
                <a:spcPts val="0"/>
              </a:spcAft>
              <a:buSzPts val="1600"/>
              <a:buNone/>
            </a:pPr>
            <a:endParaRPr/>
          </a:p>
        </p:txBody>
      </p:sp>
      <p:pic>
        <p:nvPicPr>
          <p:cNvPr id="294" name="Google Shape;294;p17" descr="MERN_Stack_2"/>
          <p:cNvPicPr preferRelativeResize="0"/>
          <p:nvPr/>
        </p:nvPicPr>
        <p:blipFill rotWithShape="1">
          <a:blip r:embed="rId3">
            <a:alphaModFix/>
          </a:blip>
          <a:srcRect/>
          <a:stretch/>
        </p:blipFill>
        <p:spPr>
          <a:xfrm>
            <a:off x="1834832" y="1582655"/>
            <a:ext cx="8946541" cy="4770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8"/>
          <p:cNvSpPr txBox="1">
            <a:spLocks noGrp="1"/>
          </p:cNvSpPr>
          <p:nvPr>
            <p:ph type="title"/>
          </p:nvPr>
        </p:nvSpPr>
        <p:spPr>
          <a:xfrm>
            <a:off x="646111" y="452718"/>
            <a:ext cx="9404723" cy="8927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Components</a:t>
            </a:r>
            <a:endParaRPr/>
          </a:p>
        </p:txBody>
      </p:sp>
      <p:sp>
        <p:nvSpPr>
          <p:cNvPr id="300" name="Google Shape;300;p18"/>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US"/>
              <a:t>There are four components of the MERN stack. </a:t>
            </a:r>
            <a:endParaRPr/>
          </a:p>
          <a:p>
            <a:pPr marL="342900" lvl="0" indent="-342900" algn="l" rtl="0">
              <a:spcBef>
                <a:spcPts val="1000"/>
              </a:spcBef>
              <a:spcAft>
                <a:spcPts val="0"/>
              </a:spcAft>
              <a:buSzPts val="1600"/>
              <a:buChar char="►"/>
            </a:pPr>
            <a:r>
              <a:rPr lang="en-US"/>
              <a:t>The first component is </a:t>
            </a:r>
            <a:r>
              <a:rPr lang="en-US" u="sng">
                <a:solidFill>
                  <a:schemeClr val="accent1"/>
                </a:solidFill>
              </a:rPr>
              <a:t>MongoDB</a:t>
            </a:r>
            <a:r>
              <a:rPr lang="en-US"/>
              <a:t>, which is a NoSql database management system. </a:t>
            </a:r>
            <a:endParaRPr/>
          </a:p>
          <a:p>
            <a:pPr marL="342900" lvl="0" indent="-342900" algn="l" rtl="0">
              <a:spcBef>
                <a:spcPts val="1000"/>
              </a:spcBef>
              <a:spcAft>
                <a:spcPts val="0"/>
              </a:spcAft>
              <a:buSzPts val="1600"/>
              <a:buChar char="►"/>
            </a:pPr>
            <a:r>
              <a:rPr lang="en-US"/>
              <a:t>The second MERN stack component is </a:t>
            </a:r>
            <a:r>
              <a:rPr lang="en-US" u="sng">
                <a:solidFill>
                  <a:schemeClr val="accent1"/>
                </a:solidFill>
              </a:rPr>
              <a:t>ExpressJS</a:t>
            </a:r>
            <a:r>
              <a:rPr lang="en-US"/>
              <a:t>. It is a backend web application framework for NodeJS.</a:t>
            </a:r>
            <a:endParaRPr/>
          </a:p>
          <a:p>
            <a:pPr marL="342900" lvl="0" indent="-342900" algn="l" rtl="0">
              <a:spcBef>
                <a:spcPts val="1000"/>
              </a:spcBef>
              <a:spcAft>
                <a:spcPts val="0"/>
              </a:spcAft>
              <a:buSzPts val="1600"/>
              <a:buChar char="►"/>
            </a:pPr>
            <a:r>
              <a:rPr lang="en-US"/>
              <a:t>The third component is </a:t>
            </a:r>
            <a:r>
              <a:rPr lang="en-US" u="sng">
                <a:solidFill>
                  <a:schemeClr val="accent1"/>
                </a:solidFill>
              </a:rPr>
              <a:t>ReactJS</a:t>
            </a:r>
            <a:r>
              <a:rPr lang="en-US"/>
              <a:t>, a JavaScript library for developing UIs based on UI components. </a:t>
            </a:r>
            <a:endParaRPr/>
          </a:p>
          <a:p>
            <a:pPr marL="342900" lvl="0" indent="-342900" algn="l" rtl="0">
              <a:spcBef>
                <a:spcPts val="1000"/>
              </a:spcBef>
              <a:spcAft>
                <a:spcPts val="0"/>
              </a:spcAft>
              <a:buSzPts val="1600"/>
              <a:buChar char="►"/>
            </a:pPr>
            <a:r>
              <a:rPr lang="en-US"/>
              <a:t>The final component of the MERN stack is </a:t>
            </a:r>
            <a:r>
              <a:rPr lang="en-US" u="sng">
                <a:solidFill>
                  <a:schemeClr val="accent1"/>
                </a:solidFill>
              </a:rPr>
              <a:t>NodeJS</a:t>
            </a:r>
            <a:r>
              <a:rPr lang="en-US"/>
              <a:t>. It is a JS runtime environment, i.e., it enables running JavaScript code outside the browser. </a:t>
            </a:r>
            <a:endParaRPr/>
          </a:p>
          <a:p>
            <a:pPr marL="342900" lvl="0" indent="-241300" algn="l" rtl="0">
              <a:spcBef>
                <a:spcPts val="1000"/>
              </a:spcBef>
              <a:spcAft>
                <a:spcPts val="0"/>
              </a:spcAft>
              <a:buSzPts val="16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component: MongoDB</a:t>
            </a:r>
            <a:endParaRPr/>
          </a:p>
        </p:txBody>
      </p:sp>
      <p:sp>
        <p:nvSpPr>
          <p:cNvPr id="306" name="Google Shape;306;p1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u="sng">
                <a:solidFill>
                  <a:schemeClr val="accent1"/>
                </a:solidFill>
              </a:rPr>
              <a:t>MongoDB</a:t>
            </a:r>
            <a:r>
              <a:rPr lang="en-US"/>
              <a:t> is a NoSQL DBMS where data is stored in the form of documents having key-value pairs similar to JSON objects.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MongoDB enables users to create databases / schemas.</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It offers the Mongo shell that provides a JS interface for deleting, querying, and updating the records.</a:t>
            </a:r>
            <a:endParaRPr/>
          </a:p>
        </p:txBody>
      </p:sp>
      <p:pic>
        <p:nvPicPr>
          <p:cNvPr id="307" name="Google Shape;307;p19"/>
          <p:cNvPicPr preferRelativeResize="0"/>
          <p:nvPr/>
        </p:nvPicPr>
        <p:blipFill rotWithShape="1">
          <a:blip r:embed="rId3">
            <a:alphaModFix/>
          </a:blip>
          <a:srcRect/>
          <a:stretch/>
        </p:blipFill>
        <p:spPr>
          <a:xfrm>
            <a:off x="8781014" y="5714539"/>
            <a:ext cx="2721504" cy="7335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MongoDB Atlas</a:t>
            </a:r>
            <a:endParaRPr/>
          </a:p>
        </p:txBody>
      </p:sp>
      <p:sp>
        <p:nvSpPr>
          <p:cNvPr id="313" name="Google Shape;313;p20"/>
          <p:cNvSpPr txBox="1">
            <a:spLocks noGrp="1"/>
          </p:cNvSpPr>
          <p:nvPr>
            <p:ph type="body" idx="1"/>
          </p:nvPr>
        </p:nvSpPr>
        <p:spPr>
          <a:xfrm>
            <a:off x="977187" y="1548422"/>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The core of our developer data platform is a multi-cloud database service built for resilience, scale, and the highest levels of data privacy and security. </a:t>
            </a:r>
            <a:endParaRPr/>
          </a:p>
          <a:p>
            <a:pPr marL="342900" lvl="0" indent="-342900" algn="l" rtl="0">
              <a:spcBef>
                <a:spcPts val="1000"/>
              </a:spcBef>
              <a:spcAft>
                <a:spcPts val="0"/>
              </a:spcAft>
              <a:buSzPts val="1600"/>
              <a:buChar char="►"/>
            </a:pPr>
            <a:r>
              <a:rPr lang="en-US"/>
              <a:t>With MongoDB Atlas, your database is a trusted foundation that enables you to work with data the way you want – easily and effortlessly.</a:t>
            </a:r>
            <a:endParaRPr/>
          </a:p>
        </p:txBody>
      </p:sp>
      <p:pic>
        <p:nvPicPr>
          <p:cNvPr id="314" name="Google Shape;314;p20" descr="MongoDB Atlas: Setting Up &amp; Using Managed MongoDB – BMC Software | Blogs"/>
          <p:cNvPicPr preferRelativeResize="0"/>
          <p:nvPr/>
        </p:nvPicPr>
        <p:blipFill rotWithShape="1">
          <a:blip r:embed="rId3">
            <a:alphaModFix/>
          </a:blip>
          <a:srcRect/>
          <a:stretch/>
        </p:blipFill>
        <p:spPr>
          <a:xfrm>
            <a:off x="3089924" y="3402601"/>
            <a:ext cx="5738765" cy="3305627"/>
          </a:xfrm>
          <a:prstGeom prst="rect">
            <a:avLst/>
          </a:prstGeom>
          <a:noFill/>
          <a:ln>
            <a:noFill/>
          </a:ln>
        </p:spPr>
      </p:pic>
      <p:pic>
        <p:nvPicPr>
          <p:cNvPr id="315" name="Google Shape;315;p20" descr="MongoDB Atlas IAM | StrongDM"/>
          <p:cNvPicPr preferRelativeResize="0"/>
          <p:nvPr/>
        </p:nvPicPr>
        <p:blipFill rotWithShape="1">
          <a:blip r:embed="rId4">
            <a:alphaModFix/>
          </a:blip>
          <a:srcRect/>
          <a:stretch/>
        </p:blipFill>
        <p:spPr>
          <a:xfrm>
            <a:off x="10203465" y="4708634"/>
            <a:ext cx="1905000" cy="190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component: ExpressJS</a:t>
            </a:r>
            <a:endParaRPr/>
          </a:p>
        </p:txBody>
      </p:sp>
      <p:sp>
        <p:nvSpPr>
          <p:cNvPr id="321" name="Google Shape;321;p2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u="sng">
                <a:solidFill>
                  <a:schemeClr val="accent1"/>
                </a:solidFill>
              </a:rPr>
              <a:t>ExpressJS</a:t>
            </a:r>
            <a:r>
              <a:rPr lang="en-US"/>
              <a:t> is a NodeJS framework that simplifies writing the backend code.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It saves you from creating multiple Node modules.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For keeping the code precise, ExpressJS offers a range of middleware.</a:t>
            </a:r>
            <a:endParaRPr/>
          </a:p>
        </p:txBody>
      </p:sp>
      <p:pic>
        <p:nvPicPr>
          <p:cNvPr id="322" name="Google Shape;322;p21"/>
          <p:cNvPicPr preferRelativeResize="0"/>
          <p:nvPr/>
        </p:nvPicPr>
        <p:blipFill rotWithShape="1">
          <a:blip r:embed="rId3">
            <a:alphaModFix/>
          </a:blip>
          <a:srcRect t="24723" b="22470"/>
          <a:stretch/>
        </p:blipFill>
        <p:spPr>
          <a:xfrm>
            <a:off x="9091748" y="5433593"/>
            <a:ext cx="2571601" cy="8148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component: ReactJS</a:t>
            </a:r>
            <a:endParaRPr/>
          </a:p>
        </p:txBody>
      </p:sp>
      <p:sp>
        <p:nvSpPr>
          <p:cNvPr id="328" name="Google Shape;328;p2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u="sng">
                <a:solidFill>
                  <a:schemeClr val="accent1"/>
                </a:solidFill>
              </a:rPr>
              <a:t>ReactJS</a:t>
            </a:r>
            <a:r>
              <a:rPr lang="en-US"/>
              <a:t> is a JS library that allows the development of user interfaces for mobile apps and SPAs (Single Page Applications).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It allows you to code JavaScript and develop UI components.</a:t>
            </a:r>
            <a:endParaRPr/>
          </a:p>
          <a:p>
            <a:pPr marL="0" lvl="0" indent="0" algn="l" rtl="0">
              <a:spcBef>
                <a:spcPts val="1000"/>
              </a:spcBef>
              <a:spcAft>
                <a:spcPts val="0"/>
              </a:spcAft>
              <a:buSzPts val="1600"/>
              <a:buNone/>
            </a:pPr>
            <a:r>
              <a:rPr lang="en-US"/>
              <a:t> </a:t>
            </a:r>
            <a:endParaRPr/>
          </a:p>
          <a:p>
            <a:pPr marL="342900" lvl="0" indent="-342900" algn="l" rtl="0">
              <a:spcBef>
                <a:spcPts val="1000"/>
              </a:spcBef>
              <a:spcAft>
                <a:spcPts val="0"/>
              </a:spcAft>
              <a:buSzPts val="1600"/>
              <a:buChar char="►"/>
            </a:pPr>
            <a:r>
              <a:rPr lang="en-US"/>
              <a:t>The JS library uses virtual DOM for doing everything.</a:t>
            </a:r>
            <a:endParaRPr/>
          </a:p>
        </p:txBody>
      </p:sp>
      <p:pic>
        <p:nvPicPr>
          <p:cNvPr id="329" name="Google Shape;329;p22"/>
          <p:cNvPicPr preferRelativeResize="0"/>
          <p:nvPr/>
        </p:nvPicPr>
        <p:blipFill rotWithShape="1">
          <a:blip r:embed="rId3">
            <a:alphaModFix/>
          </a:blip>
          <a:srcRect/>
          <a:stretch/>
        </p:blipFill>
        <p:spPr>
          <a:xfrm>
            <a:off x="9596946" y="4960337"/>
            <a:ext cx="2264128" cy="14877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Largest Companies That Use React: At a Glance</a:t>
            </a:r>
            <a:br>
              <a:rPr lang="en-US" b="1"/>
            </a:br>
            <a:endParaRPr/>
          </a:p>
        </p:txBody>
      </p:sp>
      <p:graphicFrame>
        <p:nvGraphicFramePr>
          <p:cNvPr id="335" name="Google Shape;335;p23"/>
          <p:cNvGraphicFramePr/>
          <p:nvPr/>
        </p:nvGraphicFramePr>
        <p:xfrm>
          <a:off x="2637636" y="2050049"/>
          <a:ext cx="3000000" cy="3000000"/>
        </p:xfrm>
        <a:graphic>
          <a:graphicData uri="http://schemas.openxmlformats.org/drawingml/2006/table">
            <a:tbl>
              <a:tblPr>
                <a:noFill/>
                <a:tableStyleId>{C3B458AA-4FA8-4297-9993-70713A8F4C82}</a:tableStyleId>
              </a:tblPr>
              <a:tblGrid>
                <a:gridCol w="1959500">
                  <a:extLst>
                    <a:ext uri="{9D8B030D-6E8A-4147-A177-3AD203B41FA5}">
                      <a16:colId xmlns:a16="http://schemas.microsoft.com/office/drawing/2014/main" val="20000"/>
                    </a:ext>
                  </a:extLst>
                </a:gridCol>
                <a:gridCol w="1959500">
                  <a:extLst>
                    <a:ext uri="{9D8B030D-6E8A-4147-A177-3AD203B41FA5}">
                      <a16:colId xmlns:a16="http://schemas.microsoft.com/office/drawing/2014/main" val="20001"/>
                    </a:ext>
                  </a:extLst>
                </a:gridCol>
                <a:gridCol w="1959500">
                  <a:extLst>
                    <a:ext uri="{9D8B030D-6E8A-4147-A177-3AD203B41FA5}">
                      <a16:colId xmlns:a16="http://schemas.microsoft.com/office/drawing/2014/main" val="20002"/>
                    </a:ext>
                  </a:extLst>
                </a:gridCol>
              </a:tblGrid>
              <a:tr h="646475">
                <a:tc>
                  <a:txBody>
                    <a:bodyPr/>
                    <a:lstStyle/>
                    <a:p>
                      <a:pPr marL="0" marR="0" lvl="0" indent="0" algn="l" rtl="0">
                        <a:spcBef>
                          <a:spcPts val="0"/>
                        </a:spcBef>
                        <a:spcAft>
                          <a:spcPts val="0"/>
                        </a:spcAft>
                        <a:buNone/>
                      </a:pPr>
                      <a:r>
                        <a:rPr lang="en-US" sz="1500" u="none" strike="noStrike" cap="none">
                          <a:solidFill>
                            <a:srgbClr val="1B2733"/>
                          </a:solidFill>
                          <a:latin typeface="Rubik"/>
                          <a:ea typeface="Rubik"/>
                          <a:cs typeface="Rubik"/>
                          <a:sym typeface="Rubik"/>
                        </a:rPr>
                        <a:t>Company</a:t>
                      </a:r>
                      <a:endParaRPr/>
                    </a:p>
                  </a:txBody>
                  <a:tcPr marL="39625" marR="76050" marT="95075" marB="950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u="none" strike="noStrike" cap="none">
                          <a:solidFill>
                            <a:srgbClr val="1B2733"/>
                          </a:solidFill>
                          <a:latin typeface="Rubik"/>
                          <a:ea typeface="Rubik"/>
                          <a:cs typeface="Rubik"/>
                          <a:sym typeface="Rubik"/>
                        </a:rPr>
                        <a:t>Revenue</a:t>
                      </a:r>
                      <a:endParaRPr/>
                    </a:p>
                  </a:txBody>
                  <a:tcPr marL="39625" marR="76050" marT="95075" marB="950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u="none" strike="noStrike" cap="none">
                          <a:solidFill>
                            <a:srgbClr val="1B2733"/>
                          </a:solidFill>
                          <a:latin typeface="Rubik"/>
                          <a:ea typeface="Rubik"/>
                          <a:cs typeface="Rubik"/>
                          <a:sym typeface="Rubik"/>
                        </a:rPr>
                        <a:t>Number of employees</a:t>
                      </a:r>
                      <a:endParaRPr/>
                    </a:p>
                  </a:txBody>
                  <a:tcPr marL="39625" marR="76050" marT="95075" marB="950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0"/>
                  </a:ext>
                </a:extLst>
              </a:tr>
              <a:tr h="354925">
                <a:tc>
                  <a:txBody>
                    <a:bodyPr/>
                    <a:lstStyle/>
                    <a:p>
                      <a:pPr marL="0" marR="0" lvl="0" indent="0" algn="l" rtl="0">
                        <a:spcBef>
                          <a:spcPts val="0"/>
                        </a:spcBef>
                        <a:spcAft>
                          <a:spcPts val="0"/>
                        </a:spcAft>
                        <a:buNone/>
                      </a:pPr>
                      <a:r>
                        <a:rPr lang="en-US" sz="1500" u="none" strike="noStrike" cap="none">
                          <a:solidFill>
                            <a:srgbClr val="1B2733"/>
                          </a:solidFill>
                          <a:latin typeface="Rubik"/>
                          <a:ea typeface="Rubik"/>
                          <a:cs typeface="Rubik"/>
                          <a:sym typeface="Rubik"/>
                        </a:rPr>
                        <a:t>Meta</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$85.96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68,177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Netflix</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$29.69 billion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12,135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Uber</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$11.1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24,700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Yahoo!</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$5.16 billion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8,500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Airbnb</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$3.38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5,597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Atlassian</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$2.08 billion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6,433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Dropbox</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$1.91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2,548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7"/>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The New York Times</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$1.78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4,700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Zendesk</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$1.03 billion (2020)</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4,000+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9"/>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Asana</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$227 million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1080 (2021)</a:t>
                      </a:r>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bl>
          </a:graphicData>
        </a:graphic>
      </p:graphicFrame>
      <p:pic>
        <p:nvPicPr>
          <p:cNvPr id="336" name="Google Shape;336;p23"/>
          <p:cNvPicPr preferRelativeResize="0"/>
          <p:nvPr/>
        </p:nvPicPr>
        <p:blipFill rotWithShape="1">
          <a:blip r:embed="rId3">
            <a:alphaModFix/>
          </a:blip>
          <a:srcRect/>
          <a:stretch/>
        </p:blipFill>
        <p:spPr>
          <a:xfrm>
            <a:off x="9596946" y="4960337"/>
            <a:ext cx="2264128" cy="14877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MERN Stack component: NodeJS</a:t>
            </a:r>
            <a:endParaRPr/>
          </a:p>
        </p:txBody>
      </p:sp>
      <p:sp>
        <p:nvSpPr>
          <p:cNvPr id="342" name="Google Shape;342;p2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u="sng">
                <a:solidFill>
                  <a:schemeClr val="accent1"/>
                </a:solidFill>
              </a:rPr>
              <a:t>NodeJS</a:t>
            </a:r>
            <a:r>
              <a:rPr lang="en-US"/>
              <a:t> is an open-source JavaScript runtime environment that allows users to run code on the server. </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It comes with the node package manager or npm, enabling users to select from a wide selection of node modules or packages. </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en-US"/>
              <a:t>Being developed on the Chrome JavaScript Engine enables Node to execute code faster.</a:t>
            </a:r>
            <a:endParaRPr/>
          </a:p>
        </p:txBody>
      </p:sp>
      <p:pic>
        <p:nvPicPr>
          <p:cNvPr id="343" name="Google Shape;343;p24"/>
          <p:cNvPicPr preferRelativeResize="0"/>
          <p:nvPr/>
        </p:nvPicPr>
        <p:blipFill rotWithShape="1">
          <a:blip r:embed="rId3">
            <a:alphaModFix/>
          </a:blip>
          <a:srcRect/>
          <a:stretch/>
        </p:blipFill>
        <p:spPr>
          <a:xfrm>
            <a:off x="10049853" y="4853454"/>
            <a:ext cx="1594615" cy="15946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Popular Companies That Uses nodejs/expressjs: At a Glance</a:t>
            </a:r>
            <a:br>
              <a:rPr lang="en-US" b="1"/>
            </a:br>
            <a:endParaRPr/>
          </a:p>
        </p:txBody>
      </p:sp>
      <p:graphicFrame>
        <p:nvGraphicFramePr>
          <p:cNvPr id="349" name="Google Shape;349;p25"/>
          <p:cNvGraphicFramePr/>
          <p:nvPr/>
        </p:nvGraphicFramePr>
        <p:xfrm>
          <a:off x="3299788" y="2060559"/>
          <a:ext cx="3000000" cy="3000000"/>
        </p:xfrm>
        <a:graphic>
          <a:graphicData uri="http://schemas.openxmlformats.org/drawingml/2006/table">
            <a:tbl>
              <a:tblPr>
                <a:noFill/>
                <a:tableStyleId>{C3B458AA-4FA8-4297-9993-70713A8F4C82}</a:tableStyleId>
              </a:tblPr>
              <a:tblGrid>
                <a:gridCol w="1959500">
                  <a:extLst>
                    <a:ext uri="{9D8B030D-6E8A-4147-A177-3AD203B41FA5}">
                      <a16:colId xmlns:a16="http://schemas.microsoft.com/office/drawing/2014/main" val="20000"/>
                    </a:ext>
                  </a:extLst>
                </a:gridCol>
              </a:tblGrid>
              <a:tr h="64647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Company</a:t>
                      </a:r>
                      <a:endParaRPr/>
                    </a:p>
                  </a:txBody>
                  <a:tcPr marL="39625" marR="76050" marT="95075" marB="950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0"/>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Netflix</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Trello</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Paypal</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Linkedln</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Walmart</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Uber</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6"/>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Nasa</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7"/>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Mozilla Firefox</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Yahoo</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9"/>
                  </a:ext>
                </a:extLst>
              </a:tr>
              <a:tr h="354925">
                <a:tc>
                  <a:txBody>
                    <a:bodyPr/>
                    <a:lstStyle/>
                    <a:p>
                      <a:pPr marL="0" marR="0" lvl="0" indent="0" algn="l" rtl="0">
                        <a:spcBef>
                          <a:spcPts val="0"/>
                        </a:spcBef>
                        <a:spcAft>
                          <a:spcPts val="0"/>
                        </a:spcAft>
                        <a:buNone/>
                      </a:pPr>
                      <a:r>
                        <a:rPr lang="en-US" sz="1500">
                          <a:solidFill>
                            <a:srgbClr val="1B2733"/>
                          </a:solidFill>
                          <a:latin typeface="Rubik"/>
                          <a:ea typeface="Rubik"/>
                          <a:cs typeface="Rubik"/>
                          <a:sym typeface="Rubik"/>
                        </a:rPr>
                        <a:t>GoDaddy</a:t>
                      </a:r>
                      <a:endParaRPr sz="1500">
                        <a:solidFill>
                          <a:srgbClr val="1B2733"/>
                        </a:solidFill>
                        <a:latin typeface="Rubik"/>
                        <a:ea typeface="Rubik"/>
                        <a:cs typeface="Rubik"/>
                        <a:sym typeface="Rubik"/>
                      </a:endParaRPr>
                    </a:p>
                  </a:txBody>
                  <a:tcPr marL="63375" marR="63375" marT="63375" marB="63375" anchor="ctr">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bl>
          </a:graphicData>
        </a:graphic>
      </p:graphicFrame>
      <p:pic>
        <p:nvPicPr>
          <p:cNvPr id="350" name="Google Shape;350;p25"/>
          <p:cNvPicPr preferRelativeResize="0"/>
          <p:nvPr/>
        </p:nvPicPr>
        <p:blipFill rotWithShape="1">
          <a:blip r:embed="rId3">
            <a:alphaModFix/>
          </a:blip>
          <a:srcRect/>
          <a:stretch/>
        </p:blipFill>
        <p:spPr>
          <a:xfrm>
            <a:off x="9927872" y="5146432"/>
            <a:ext cx="2264128" cy="1487732"/>
          </a:xfrm>
          <a:prstGeom prst="rect">
            <a:avLst/>
          </a:prstGeom>
          <a:noFill/>
          <a:ln>
            <a:noFill/>
          </a:ln>
        </p:spPr>
      </p:pic>
      <p:pic>
        <p:nvPicPr>
          <p:cNvPr id="351" name="Google Shape;351;p25" descr="Microsoft Apps"/>
          <p:cNvPicPr preferRelativeResize="0"/>
          <p:nvPr/>
        </p:nvPicPr>
        <p:blipFill rotWithShape="1">
          <a:blip r:embed="rId4">
            <a:alphaModFix/>
          </a:blip>
          <a:srcRect t="23711" b="30945"/>
          <a:stretch/>
        </p:blipFill>
        <p:spPr>
          <a:xfrm>
            <a:off x="7144204" y="2759529"/>
            <a:ext cx="1836511" cy="832757"/>
          </a:xfrm>
          <a:prstGeom prst="rect">
            <a:avLst/>
          </a:prstGeom>
          <a:noFill/>
          <a:ln>
            <a:noFill/>
          </a:ln>
        </p:spPr>
      </p:pic>
      <p:pic>
        <p:nvPicPr>
          <p:cNvPr id="352" name="Google Shape;352;p25" descr="Latest News on PayPal | Cointelegraph"/>
          <p:cNvPicPr preferRelativeResize="0"/>
          <p:nvPr/>
        </p:nvPicPr>
        <p:blipFill rotWithShape="1">
          <a:blip r:embed="rId5">
            <a:alphaModFix/>
          </a:blip>
          <a:srcRect/>
          <a:stretch/>
        </p:blipFill>
        <p:spPr>
          <a:xfrm>
            <a:off x="5845629" y="3097929"/>
            <a:ext cx="1423760" cy="1423760"/>
          </a:xfrm>
          <a:prstGeom prst="rect">
            <a:avLst/>
          </a:prstGeom>
          <a:noFill/>
          <a:ln>
            <a:noFill/>
          </a:ln>
        </p:spPr>
      </p:pic>
      <p:pic>
        <p:nvPicPr>
          <p:cNvPr id="353" name="Google Shape;353;p25" descr="LinkedIn buys California-based SaaS learning platform - TALiNT International"/>
          <p:cNvPicPr preferRelativeResize="0"/>
          <p:nvPr/>
        </p:nvPicPr>
        <p:blipFill rotWithShape="1">
          <a:blip r:embed="rId6">
            <a:alphaModFix/>
          </a:blip>
          <a:srcRect/>
          <a:stretch/>
        </p:blipFill>
        <p:spPr>
          <a:xfrm>
            <a:off x="5782817" y="4287969"/>
            <a:ext cx="2722774" cy="1701734"/>
          </a:xfrm>
          <a:prstGeom prst="rect">
            <a:avLst/>
          </a:prstGeom>
          <a:noFill/>
          <a:ln>
            <a:noFill/>
          </a:ln>
        </p:spPr>
      </p:pic>
      <p:pic>
        <p:nvPicPr>
          <p:cNvPr id="354" name="Google Shape;354;p25" descr="ملف:Uber logo 2018.svg - ويكيبيديا"/>
          <p:cNvPicPr preferRelativeResize="0"/>
          <p:nvPr/>
        </p:nvPicPr>
        <p:blipFill rotWithShape="1">
          <a:blip r:embed="rId7">
            <a:alphaModFix/>
          </a:blip>
          <a:srcRect/>
          <a:stretch/>
        </p:blipFill>
        <p:spPr>
          <a:xfrm>
            <a:off x="8461194" y="4068936"/>
            <a:ext cx="1261473" cy="438066"/>
          </a:xfrm>
          <a:prstGeom prst="rect">
            <a:avLst/>
          </a:prstGeom>
          <a:noFill/>
          <a:ln>
            <a:noFill/>
          </a:ln>
        </p:spPr>
      </p:pic>
      <p:pic>
        <p:nvPicPr>
          <p:cNvPr id="355" name="Google Shape;355;p25" descr="Symbols of NASA | NASA"/>
          <p:cNvPicPr preferRelativeResize="0"/>
          <p:nvPr/>
        </p:nvPicPr>
        <p:blipFill rotWithShape="1">
          <a:blip r:embed="rId8">
            <a:alphaModFix/>
          </a:blip>
          <a:srcRect/>
          <a:stretch/>
        </p:blipFill>
        <p:spPr>
          <a:xfrm>
            <a:off x="9091930" y="1525620"/>
            <a:ext cx="2931058" cy="1465529"/>
          </a:xfrm>
          <a:prstGeom prst="rect">
            <a:avLst/>
          </a:prstGeom>
          <a:noFill/>
          <a:ln>
            <a:noFill/>
          </a:ln>
        </p:spPr>
      </p:pic>
      <p:pic>
        <p:nvPicPr>
          <p:cNvPr id="356" name="Google Shape;356;p25" descr="Mozilla Firefox 55 unveiled with support for VR, thousand tabs and faster  search"/>
          <p:cNvPicPr preferRelativeResize="0"/>
          <p:nvPr/>
        </p:nvPicPr>
        <p:blipFill rotWithShape="1">
          <a:blip r:embed="rId9">
            <a:alphaModFix/>
          </a:blip>
          <a:srcRect t="21255" b="6053"/>
          <a:stretch/>
        </p:blipFill>
        <p:spPr>
          <a:xfrm>
            <a:off x="10192530" y="3582196"/>
            <a:ext cx="1443884" cy="646691"/>
          </a:xfrm>
          <a:prstGeom prst="rect">
            <a:avLst/>
          </a:prstGeom>
          <a:noFill/>
          <a:ln>
            <a:noFill/>
          </a:ln>
        </p:spPr>
      </p:pic>
      <p:pic>
        <p:nvPicPr>
          <p:cNvPr id="357" name="Google Shape;357;p25" descr="Yahoo! - Simple English Wikipedia, the free encyclopedia"/>
          <p:cNvPicPr preferRelativeResize="0"/>
          <p:nvPr/>
        </p:nvPicPr>
        <p:blipFill rotWithShape="1">
          <a:blip r:embed="rId10">
            <a:alphaModFix/>
          </a:blip>
          <a:srcRect/>
          <a:stretch/>
        </p:blipFill>
        <p:spPr>
          <a:xfrm>
            <a:off x="5891393" y="2072281"/>
            <a:ext cx="1252811" cy="722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b="1"/>
              <a:t>MERN Stack Project Environment Setup and Back-End Development</a:t>
            </a:r>
            <a:br>
              <a:rPr lang="en-US" b="1"/>
            </a:br>
            <a:endParaRPr/>
          </a:p>
        </p:txBody>
      </p:sp>
      <p:sp>
        <p:nvSpPr>
          <p:cNvPr id="363" name="Google Shape;363;p26"/>
          <p:cNvSpPr txBox="1">
            <a:spLocks noGrp="1"/>
          </p:cNvSpPr>
          <p:nvPr>
            <p:ph type="body" idx="1"/>
          </p:nvPr>
        </p:nvSpPr>
        <p:spPr>
          <a:xfrm>
            <a:off x="1103311" y="2052918"/>
            <a:ext cx="10584192" cy="4195481"/>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US"/>
              <a:t>Download and install nodeJS - </a:t>
            </a:r>
            <a:r>
              <a:rPr lang="en-US" u="sng">
                <a:solidFill>
                  <a:schemeClr val="hlink"/>
                </a:solidFill>
                <a:hlinkClick r:id="rId3"/>
              </a:rPr>
              <a:t>https://nodejs.org/en/</a:t>
            </a:r>
            <a:endParaRPr/>
          </a:p>
          <a:p>
            <a:pPr marL="742950" lvl="1" indent="-285750" algn="l" rtl="0">
              <a:spcBef>
                <a:spcPts val="1000"/>
              </a:spcBef>
              <a:spcAft>
                <a:spcPts val="0"/>
              </a:spcAft>
              <a:buSzPct val="79999"/>
              <a:buChar char="►"/>
            </a:pPr>
            <a:r>
              <a:rPr lang="en-US"/>
              <a:t>Open CLI (cmd) to check the node version:  c:\&gt; node</a:t>
            </a:r>
            <a:endParaRPr/>
          </a:p>
          <a:p>
            <a:pPr marL="342900" lvl="0" indent="-342900" algn="l" rtl="0">
              <a:spcBef>
                <a:spcPts val="1000"/>
              </a:spcBef>
              <a:spcAft>
                <a:spcPts val="0"/>
              </a:spcAft>
              <a:buSzPct val="80000"/>
              <a:buChar char="►"/>
            </a:pPr>
            <a:r>
              <a:rPr lang="en-US"/>
              <a:t>Download and install VSCode - </a:t>
            </a:r>
            <a:r>
              <a:rPr lang="en-US" u="sng">
                <a:solidFill>
                  <a:schemeClr val="hlink"/>
                </a:solidFill>
                <a:hlinkClick r:id="rId4"/>
              </a:rPr>
              <a:t>https://code.visualstudio.com/</a:t>
            </a:r>
            <a:endParaRPr/>
          </a:p>
          <a:p>
            <a:pPr marL="342900" lvl="0" indent="-342900" algn="l" rtl="0">
              <a:spcBef>
                <a:spcPts val="1000"/>
              </a:spcBef>
              <a:spcAft>
                <a:spcPts val="0"/>
              </a:spcAft>
              <a:buSzPct val="80000"/>
              <a:buChar char="►"/>
            </a:pPr>
            <a:r>
              <a:rPr lang="en-US"/>
              <a:t>Open VSCode and create a folder MERN-Project</a:t>
            </a:r>
            <a:endParaRPr/>
          </a:p>
          <a:p>
            <a:pPr marL="742950" lvl="1" indent="-285750" algn="l" rtl="0">
              <a:spcBef>
                <a:spcPts val="1000"/>
              </a:spcBef>
              <a:spcAft>
                <a:spcPts val="0"/>
              </a:spcAft>
              <a:buSzPct val="79999"/>
              <a:buChar char="►"/>
            </a:pPr>
            <a:r>
              <a:rPr lang="en-US"/>
              <a:t>Create a subfolder backend</a:t>
            </a:r>
            <a:endParaRPr/>
          </a:p>
          <a:p>
            <a:pPr marL="742950" lvl="1" indent="-285750" algn="l" rtl="0">
              <a:spcBef>
                <a:spcPts val="1000"/>
              </a:spcBef>
              <a:spcAft>
                <a:spcPts val="0"/>
              </a:spcAft>
              <a:buSzPct val="79999"/>
              <a:buChar char="►"/>
            </a:pPr>
            <a:r>
              <a:rPr lang="en-US"/>
              <a:t>Create a new empty file server.js then save</a:t>
            </a:r>
            <a:endParaRPr/>
          </a:p>
          <a:p>
            <a:pPr marL="742950" lvl="1" indent="-285750" algn="l" rtl="0">
              <a:spcBef>
                <a:spcPts val="1000"/>
              </a:spcBef>
              <a:spcAft>
                <a:spcPts val="0"/>
              </a:spcAft>
              <a:buSzPct val="79999"/>
              <a:buChar char="►"/>
            </a:pPr>
            <a:r>
              <a:rPr lang="en-US"/>
              <a:t>Open the terminal in VSCode and go to server folder: </a:t>
            </a:r>
            <a:r>
              <a:rPr lang="en-US">
                <a:solidFill>
                  <a:schemeClr val="accent1"/>
                </a:solidFill>
              </a:rPr>
              <a:t>cd backend</a:t>
            </a:r>
            <a:endParaRPr>
              <a:solidFill>
                <a:schemeClr val="accent1"/>
              </a:solidFill>
            </a:endParaRPr>
          </a:p>
          <a:p>
            <a:pPr marL="342900" lvl="0" indent="-342900" algn="l" rtl="0">
              <a:spcBef>
                <a:spcPts val="1000"/>
              </a:spcBef>
              <a:spcAft>
                <a:spcPts val="0"/>
              </a:spcAft>
              <a:buSzPct val="80000"/>
              <a:buChar char="►"/>
            </a:pPr>
            <a:r>
              <a:rPr lang="en-US"/>
              <a:t>Run npm (node package management) in the terminal: </a:t>
            </a:r>
            <a:r>
              <a:rPr lang="en-US">
                <a:solidFill>
                  <a:schemeClr val="accent1"/>
                </a:solidFill>
              </a:rPr>
              <a:t>npm init –y </a:t>
            </a:r>
            <a:r>
              <a:rPr lang="en-US"/>
              <a:t>(extract json dependencies)</a:t>
            </a:r>
            <a:endParaRPr/>
          </a:p>
          <a:p>
            <a:pPr marL="342900" lvl="0" indent="-342900" algn="l" rtl="0">
              <a:spcBef>
                <a:spcPts val="1000"/>
              </a:spcBef>
              <a:spcAft>
                <a:spcPts val="0"/>
              </a:spcAft>
              <a:buSzPct val="80000"/>
              <a:buChar char="►"/>
            </a:pPr>
            <a:r>
              <a:rPr lang="en-US"/>
              <a:t>Run </a:t>
            </a:r>
            <a:r>
              <a:rPr lang="en-US">
                <a:solidFill>
                  <a:schemeClr val="accent1"/>
                </a:solidFill>
              </a:rPr>
              <a:t>npm install express</a:t>
            </a:r>
            <a:r>
              <a:rPr lang="en-US"/>
              <a:t> in the terminal</a:t>
            </a:r>
            <a:endParaRPr/>
          </a:p>
          <a:p>
            <a:pPr marL="342900" lvl="0" indent="-342900" algn="l" rtl="0">
              <a:spcBef>
                <a:spcPts val="1000"/>
              </a:spcBef>
              <a:spcAft>
                <a:spcPts val="0"/>
              </a:spcAft>
              <a:buSzPct val="80000"/>
              <a:buChar char="►"/>
            </a:pPr>
            <a:r>
              <a:rPr lang="en-US"/>
              <a:t>Write the code in </a:t>
            </a:r>
            <a:r>
              <a:rPr lang="en-US">
                <a:solidFill>
                  <a:schemeClr val="accent1"/>
                </a:solidFill>
              </a:rPr>
              <a:t>server.js</a:t>
            </a:r>
            <a:r>
              <a:rPr lang="en-US"/>
              <a:t> then save all</a:t>
            </a:r>
            <a:endParaRPr/>
          </a:p>
          <a:p>
            <a:pPr marL="0" lvl="0" indent="0" algn="l" rtl="0">
              <a:spcBef>
                <a:spcPts val="1000"/>
              </a:spcBef>
              <a:spcAft>
                <a:spcPts val="0"/>
              </a:spcAft>
              <a:buSzPct val="80000"/>
              <a:buNone/>
            </a:pPr>
            <a:endParaRPr/>
          </a:p>
          <a:p>
            <a:pPr marL="342900" lvl="0" indent="-248920" algn="l" rtl="0">
              <a:spcBef>
                <a:spcPts val="1000"/>
              </a:spcBef>
              <a:spcAft>
                <a:spcPts val="0"/>
              </a:spcAft>
              <a:buSzPct val="80000"/>
              <a:buNone/>
            </a:pPr>
            <a:endParaRPr/>
          </a:p>
          <a:p>
            <a:pPr marL="342900" lvl="0" indent="-248920" algn="l" rtl="0">
              <a:spcBef>
                <a:spcPts val="1000"/>
              </a:spcBef>
              <a:spcAft>
                <a:spcPts val="0"/>
              </a:spcAft>
              <a:buSzPct val="80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Write the code in server.js</a:t>
            </a:r>
            <a:endParaRPr/>
          </a:p>
        </p:txBody>
      </p:sp>
      <p:sp>
        <p:nvSpPr>
          <p:cNvPr id="369" name="Google Shape;369;p27"/>
          <p:cNvSpPr txBox="1">
            <a:spLocks noGrp="1"/>
          </p:cNvSpPr>
          <p:nvPr>
            <p:ph type="body" idx="1"/>
          </p:nvPr>
        </p:nvSpPr>
        <p:spPr>
          <a:xfrm>
            <a:off x="944285" y="4112466"/>
            <a:ext cx="10584192" cy="1451212"/>
          </a:xfrm>
          <a:prstGeom prst="rect">
            <a:avLst/>
          </a:prstGeom>
          <a:noFill/>
          <a:ln>
            <a:noFill/>
          </a:ln>
        </p:spPr>
        <p:txBody>
          <a:bodyPr spcFirstLastPara="1" wrap="square" lIns="91425" tIns="45700" rIns="91425" bIns="45700" anchor="t" anchorCtr="0">
            <a:normAutofit/>
          </a:bodyPr>
          <a:lstStyle/>
          <a:p>
            <a:pPr marL="342900" lvl="0" indent="-241300" algn="l" rtl="0">
              <a:spcBef>
                <a:spcPts val="0"/>
              </a:spcBef>
              <a:spcAft>
                <a:spcPts val="0"/>
              </a:spcAft>
              <a:buSzPts val="1600"/>
              <a:buNone/>
            </a:pPr>
            <a:endParaRPr/>
          </a:p>
          <a:p>
            <a:pPr marL="342900" lvl="0" indent="-342900" algn="l" rtl="0">
              <a:spcBef>
                <a:spcPts val="1000"/>
              </a:spcBef>
              <a:spcAft>
                <a:spcPts val="0"/>
              </a:spcAft>
              <a:buSzPts val="1600"/>
              <a:buChar char="►"/>
            </a:pPr>
            <a:r>
              <a:rPr lang="en-US"/>
              <a:t>Run terminal in VSCode: </a:t>
            </a:r>
            <a:r>
              <a:rPr lang="en-US">
                <a:solidFill>
                  <a:schemeClr val="accent1"/>
                </a:solidFill>
              </a:rPr>
              <a:t>node server.js</a:t>
            </a:r>
            <a:endParaRPr>
              <a:solidFill>
                <a:schemeClr val="accent1"/>
              </a:solidFill>
            </a:endParaRPr>
          </a:p>
          <a:p>
            <a:pPr marL="342900" lvl="0" indent="-332740" algn="l" rtl="0">
              <a:spcBef>
                <a:spcPts val="1000"/>
              </a:spcBef>
              <a:spcAft>
                <a:spcPts val="0"/>
              </a:spcAft>
              <a:buClr>
                <a:schemeClr val="accent1"/>
              </a:buClr>
              <a:buSzPts val="1440"/>
              <a:buChar char="►"/>
            </a:pPr>
            <a:r>
              <a:rPr lang="en-US">
                <a:solidFill>
                  <a:schemeClr val="accent1"/>
                </a:solidFill>
              </a:rPr>
              <a:t>Control + C </a:t>
            </a:r>
            <a:r>
              <a:rPr lang="en-US"/>
              <a:t>to terminate the running web server</a:t>
            </a:r>
            <a:endParaRPr>
              <a:solidFill>
                <a:schemeClr val="accent1"/>
              </a:solidFill>
            </a:endParaRPr>
          </a:p>
          <a:p>
            <a:pPr marL="457200" lvl="1" indent="0" algn="l" rtl="0">
              <a:spcBef>
                <a:spcPts val="1000"/>
              </a:spcBef>
              <a:spcAft>
                <a:spcPts val="0"/>
              </a:spcAft>
              <a:buSzPts val="1440"/>
              <a:buNone/>
            </a:pPr>
            <a:endParaRPr/>
          </a:p>
        </p:txBody>
      </p:sp>
      <p:pic>
        <p:nvPicPr>
          <p:cNvPr id="370" name="Google Shape;370;p27"/>
          <p:cNvPicPr preferRelativeResize="0"/>
          <p:nvPr/>
        </p:nvPicPr>
        <p:blipFill rotWithShape="1">
          <a:blip r:embed="rId3">
            <a:alphaModFix/>
          </a:blip>
          <a:srcRect/>
          <a:stretch/>
        </p:blipFill>
        <p:spPr>
          <a:xfrm>
            <a:off x="1750062" y="1329574"/>
            <a:ext cx="4608697" cy="3043479"/>
          </a:xfrm>
          <a:prstGeom prst="rect">
            <a:avLst/>
          </a:prstGeom>
          <a:noFill/>
          <a:ln>
            <a:noFill/>
          </a:ln>
        </p:spPr>
      </p:pic>
      <p:pic>
        <p:nvPicPr>
          <p:cNvPr id="371" name="Google Shape;371;p27"/>
          <p:cNvPicPr preferRelativeResize="0"/>
          <p:nvPr/>
        </p:nvPicPr>
        <p:blipFill rotWithShape="1">
          <a:blip r:embed="rId4">
            <a:alphaModFix/>
          </a:blip>
          <a:srcRect/>
          <a:stretch/>
        </p:blipFill>
        <p:spPr>
          <a:xfrm>
            <a:off x="1392710" y="5320162"/>
            <a:ext cx="5743575" cy="119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Install nodemon – node utility</a:t>
            </a:r>
            <a:endParaRPr/>
          </a:p>
        </p:txBody>
      </p:sp>
      <p:sp>
        <p:nvSpPr>
          <p:cNvPr id="377" name="Google Shape;377;p28"/>
          <p:cNvSpPr txBox="1">
            <a:spLocks noGrp="1"/>
          </p:cNvSpPr>
          <p:nvPr>
            <p:ph type="body" idx="1"/>
          </p:nvPr>
        </p:nvSpPr>
        <p:spPr>
          <a:xfrm>
            <a:off x="974104" y="1455912"/>
            <a:ext cx="9799913" cy="5292758"/>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US"/>
              <a:t>Download and install nodemon from the VSCode Terminal – </a:t>
            </a:r>
            <a:endParaRPr/>
          </a:p>
          <a:p>
            <a:pPr marL="0" lvl="0" indent="0" algn="l" rtl="0">
              <a:spcBef>
                <a:spcPts val="1000"/>
              </a:spcBef>
              <a:spcAft>
                <a:spcPts val="0"/>
              </a:spcAft>
              <a:buSzPct val="80000"/>
              <a:buNone/>
            </a:pPr>
            <a:r>
              <a:rPr lang="en-US">
                <a:solidFill>
                  <a:schemeClr val="accent1"/>
                </a:solidFill>
              </a:rPr>
              <a:t>							npm install –g nodemon</a:t>
            </a:r>
            <a:endParaRPr>
              <a:solidFill>
                <a:schemeClr val="accent1"/>
              </a:solidFill>
            </a:endParaRPr>
          </a:p>
          <a:p>
            <a:pPr marL="342900" lvl="0" indent="-342925" algn="l" rtl="0">
              <a:spcBef>
                <a:spcPts val="1000"/>
              </a:spcBef>
              <a:spcAft>
                <a:spcPts val="0"/>
              </a:spcAft>
              <a:buSzPct val="79999"/>
              <a:buChar char="►"/>
            </a:pPr>
            <a:r>
              <a:rPr lang="en-US" sz="2100"/>
              <a:t>If installation persist (windows). Workaround </a:t>
            </a:r>
            <a:r>
              <a:rPr lang="en-US">
                <a:solidFill>
                  <a:schemeClr val="accent1"/>
                </a:solidFill>
              </a:rPr>
              <a:t>Open PowerShell </a:t>
            </a:r>
            <a:r>
              <a:rPr lang="en-US" sz="2100"/>
              <a:t>as administrator</a:t>
            </a:r>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248920" algn="l" rtl="0">
              <a:spcBef>
                <a:spcPts val="1000"/>
              </a:spcBef>
              <a:spcAft>
                <a:spcPts val="0"/>
              </a:spcAft>
              <a:buSzPct val="80000"/>
              <a:buNone/>
            </a:pPr>
            <a:endParaRPr>
              <a:solidFill>
                <a:schemeClr val="accent1"/>
              </a:solidFill>
            </a:endParaRPr>
          </a:p>
          <a:p>
            <a:pPr marL="342900" lvl="0" indent="-342925" algn="l" rtl="0">
              <a:spcBef>
                <a:spcPts val="1000"/>
              </a:spcBef>
              <a:spcAft>
                <a:spcPts val="0"/>
              </a:spcAft>
              <a:buSzPct val="79999"/>
              <a:buChar char="►"/>
            </a:pPr>
            <a:r>
              <a:rPr lang="en-US" sz="2100"/>
              <a:t>If installation persist in (Mac). Workaround:</a:t>
            </a:r>
            <a:r>
              <a:rPr lang="en-US">
                <a:solidFill>
                  <a:schemeClr val="accent1"/>
                </a:solidFill>
              </a:rPr>
              <a:t> sudo npm install –g nodemon</a:t>
            </a:r>
            <a:endParaRPr>
              <a:solidFill>
                <a:schemeClr val="accent1"/>
              </a:solidFill>
            </a:endParaRPr>
          </a:p>
        </p:txBody>
      </p:sp>
      <p:pic>
        <p:nvPicPr>
          <p:cNvPr id="378" name="Google Shape;378;p28"/>
          <p:cNvPicPr preferRelativeResize="0"/>
          <p:nvPr/>
        </p:nvPicPr>
        <p:blipFill rotWithShape="1">
          <a:blip r:embed="rId3">
            <a:alphaModFix/>
          </a:blip>
          <a:srcRect/>
          <a:stretch/>
        </p:blipFill>
        <p:spPr>
          <a:xfrm>
            <a:off x="1628418" y="2763200"/>
            <a:ext cx="8330499" cy="30810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Running nodemon</a:t>
            </a:r>
            <a:endParaRPr/>
          </a:p>
        </p:txBody>
      </p:sp>
      <p:sp>
        <p:nvSpPr>
          <p:cNvPr id="384" name="Google Shape;384;p29"/>
          <p:cNvSpPr txBox="1">
            <a:spLocks noGrp="1"/>
          </p:cNvSpPr>
          <p:nvPr>
            <p:ph type="body" idx="1"/>
          </p:nvPr>
        </p:nvSpPr>
        <p:spPr>
          <a:xfrm>
            <a:off x="974104" y="1455912"/>
            <a:ext cx="9799913" cy="529275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From the VSCode Terminal run: </a:t>
            </a:r>
            <a:r>
              <a:rPr lang="en-US">
                <a:solidFill>
                  <a:schemeClr val="accent1"/>
                </a:solidFill>
              </a:rPr>
              <a:t>nodemon server.js </a:t>
            </a:r>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342900" algn="l" rtl="0">
              <a:spcBef>
                <a:spcPts val="1000"/>
              </a:spcBef>
              <a:spcAft>
                <a:spcPts val="0"/>
              </a:spcAft>
              <a:buSzPts val="1600"/>
              <a:buChar char="►"/>
            </a:pPr>
            <a:r>
              <a:rPr lang="en-US"/>
              <a:t>Try to change the </a:t>
            </a:r>
            <a:r>
              <a:rPr lang="en-US">
                <a:solidFill>
                  <a:schemeClr val="accent1"/>
                </a:solidFill>
              </a:rPr>
              <a:t>console.log(‘Server is running in PORT 4000’) </a:t>
            </a:r>
            <a:r>
              <a:rPr lang="en-US"/>
              <a:t>then save all</a:t>
            </a:r>
            <a:endParaRPr/>
          </a:p>
          <a:p>
            <a:pPr marL="342900" lvl="0" indent="-342900" algn="l" rtl="0">
              <a:spcBef>
                <a:spcPts val="1000"/>
              </a:spcBef>
              <a:spcAft>
                <a:spcPts val="0"/>
              </a:spcAft>
              <a:buSzPts val="1600"/>
              <a:buChar char="►"/>
            </a:pPr>
            <a:r>
              <a:rPr lang="en-US"/>
              <a:t>Notice the server log from the terminal: real-time updates</a:t>
            </a:r>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342900" lvl="0" indent="-241300" algn="l" rtl="0">
              <a:spcBef>
                <a:spcPts val="1000"/>
              </a:spcBef>
              <a:spcAft>
                <a:spcPts val="0"/>
              </a:spcAft>
              <a:buSzPts val="1600"/>
              <a:buNone/>
            </a:pPr>
            <a:endParaRPr>
              <a:solidFill>
                <a:schemeClr val="accent1"/>
              </a:solidFill>
            </a:endParaRPr>
          </a:p>
          <a:p>
            <a:pPr marL="0" lvl="0" indent="0" algn="l" rtl="0">
              <a:spcBef>
                <a:spcPts val="1000"/>
              </a:spcBef>
              <a:spcAft>
                <a:spcPts val="0"/>
              </a:spcAft>
              <a:buSzPts val="1600"/>
              <a:buNone/>
            </a:pPr>
            <a:endParaRPr>
              <a:solidFill>
                <a:schemeClr val="accent1"/>
              </a:solidFill>
            </a:endParaRPr>
          </a:p>
        </p:txBody>
      </p:sp>
      <p:pic>
        <p:nvPicPr>
          <p:cNvPr id="385" name="Google Shape;385;p29"/>
          <p:cNvPicPr preferRelativeResize="0"/>
          <p:nvPr/>
        </p:nvPicPr>
        <p:blipFill rotWithShape="1">
          <a:blip r:embed="rId3">
            <a:alphaModFix/>
          </a:blip>
          <a:srcRect/>
          <a:stretch/>
        </p:blipFill>
        <p:spPr>
          <a:xfrm>
            <a:off x="2205865" y="2262609"/>
            <a:ext cx="5534025" cy="20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Session 1:</a:t>
            </a:r>
            <a:endParaRPr/>
          </a:p>
        </p:txBody>
      </p:sp>
      <p:sp>
        <p:nvSpPr>
          <p:cNvPr id="161" name="Google Shape;161;p3"/>
          <p:cNvSpPr txBox="1">
            <a:spLocks noGrp="1"/>
          </p:cNvSpPr>
          <p:nvPr>
            <p:ph type="body" idx="1"/>
          </p:nvPr>
        </p:nvSpPr>
        <p:spPr>
          <a:xfrm>
            <a:off x="1104293" y="1662774"/>
            <a:ext cx="8946541" cy="4195481"/>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80000"/>
              <a:buChar char="►"/>
            </a:pPr>
            <a:r>
              <a:rPr lang="en-US"/>
              <a:t>What is Full Stack Development?</a:t>
            </a:r>
            <a:endParaRPr/>
          </a:p>
          <a:p>
            <a:pPr marL="342900" lvl="0" indent="-342900" algn="l" rtl="0">
              <a:spcBef>
                <a:spcPts val="1000"/>
              </a:spcBef>
              <a:spcAft>
                <a:spcPts val="0"/>
              </a:spcAft>
              <a:buSzPct val="80000"/>
              <a:buChar char="►"/>
            </a:pPr>
            <a:r>
              <a:rPr lang="en-US"/>
              <a:t>Front end / Back end Technology</a:t>
            </a:r>
            <a:endParaRPr/>
          </a:p>
          <a:p>
            <a:pPr marL="342900" lvl="0" indent="-342900" algn="l" rtl="0">
              <a:spcBef>
                <a:spcPts val="1000"/>
              </a:spcBef>
              <a:spcAft>
                <a:spcPts val="0"/>
              </a:spcAft>
              <a:buSzPct val="80000"/>
              <a:buChar char="►"/>
            </a:pPr>
            <a:r>
              <a:rPr lang="en-US"/>
              <a:t>From end / Back end Framework</a:t>
            </a:r>
            <a:endParaRPr/>
          </a:p>
          <a:p>
            <a:pPr marL="342900" lvl="0" indent="-342900" algn="l" rtl="0">
              <a:spcBef>
                <a:spcPts val="1000"/>
              </a:spcBef>
              <a:spcAft>
                <a:spcPts val="0"/>
              </a:spcAft>
              <a:buSzPct val="80000"/>
              <a:buChar char="►"/>
            </a:pPr>
            <a:r>
              <a:rPr lang="en-US"/>
              <a:t>Database Technologies</a:t>
            </a:r>
            <a:endParaRPr/>
          </a:p>
          <a:p>
            <a:pPr marL="342900" lvl="0" indent="-342900" algn="l" rtl="0">
              <a:spcBef>
                <a:spcPts val="1000"/>
              </a:spcBef>
              <a:spcAft>
                <a:spcPts val="0"/>
              </a:spcAft>
              <a:buSzPct val="80000"/>
              <a:buChar char="►"/>
            </a:pPr>
            <a:r>
              <a:rPr lang="en-US"/>
              <a:t>MERN Stack Introduction</a:t>
            </a:r>
            <a:endParaRPr/>
          </a:p>
          <a:p>
            <a:pPr marL="342900" lvl="0" indent="-342900" algn="l" rtl="0">
              <a:spcBef>
                <a:spcPts val="1000"/>
              </a:spcBef>
              <a:spcAft>
                <a:spcPts val="0"/>
              </a:spcAft>
              <a:buSzPct val="80000"/>
              <a:buChar char="►"/>
            </a:pPr>
            <a:r>
              <a:rPr lang="en-US"/>
              <a:t>How does the MERN Stack work?</a:t>
            </a:r>
            <a:endParaRPr/>
          </a:p>
          <a:p>
            <a:pPr marL="342900" lvl="0" indent="-342900" algn="l" rtl="0">
              <a:spcBef>
                <a:spcPts val="1000"/>
              </a:spcBef>
              <a:spcAft>
                <a:spcPts val="0"/>
              </a:spcAft>
              <a:buSzPct val="80000"/>
              <a:buChar char="►"/>
            </a:pPr>
            <a:r>
              <a:rPr lang="en-US"/>
              <a:t>Intro to mongoDB</a:t>
            </a:r>
            <a:endParaRPr/>
          </a:p>
          <a:p>
            <a:pPr marL="342900" lvl="0" indent="-342900" algn="l" rtl="0">
              <a:spcBef>
                <a:spcPts val="1000"/>
              </a:spcBef>
              <a:spcAft>
                <a:spcPts val="0"/>
              </a:spcAft>
              <a:buSzPct val="80000"/>
              <a:buChar char="►"/>
            </a:pPr>
            <a:r>
              <a:rPr lang="en-US"/>
              <a:t>Intro to Node.js</a:t>
            </a:r>
            <a:endParaRPr/>
          </a:p>
          <a:p>
            <a:pPr marL="342900" lvl="0" indent="-342900" algn="l" rtl="0">
              <a:spcBef>
                <a:spcPts val="1000"/>
              </a:spcBef>
              <a:spcAft>
                <a:spcPts val="0"/>
              </a:spcAft>
              <a:buSzPct val="80000"/>
              <a:buChar char="►"/>
            </a:pPr>
            <a:r>
              <a:rPr lang="en-US"/>
              <a:t>Intro to Express JS</a:t>
            </a:r>
            <a:endParaRPr/>
          </a:p>
          <a:p>
            <a:pPr marL="342900" lvl="0" indent="-342900" algn="l" rtl="0">
              <a:spcBef>
                <a:spcPts val="1000"/>
              </a:spcBef>
              <a:spcAft>
                <a:spcPts val="0"/>
              </a:spcAft>
              <a:buSzPct val="80000"/>
              <a:buChar char="►"/>
            </a:pPr>
            <a:r>
              <a:rPr lang="en-US"/>
              <a:t>Intro to React JS</a:t>
            </a:r>
            <a:endParaRPr/>
          </a:p>
          <a:p>
            <a:pPr marL="342900" lvl="0" indent="-342900" algn="l" rtl="0">
              <a:spcBef>
                <a:spcPts val="1000"/>
              </a:spcBef>
              <a:spcAft>
                <a:spcPts val="0"/>
              </a:spcAft>
              <a:buSzPct val="80000"/>
              <a:buChar char="►"/>
            </a:pPr>
            <a:r>
              <a:rPr lang="en-US"/>
              <a:t>MERN Stack Project Environment Setup</a:t>
            </a:r>
            <a:endParaRPr/>
          </a:p>
          <a:p>
            <a:pPr marL="342900" lvl="0" indent="-342900" algn="l" rtl="0">
              <a:spcBef>
                <a:spcPts val="1000"/>
              </a:spcBef>
              <a:spcAft>
                <a:spcPts val="0"/>
              </a:spcAft>
              <a:buSzPct val="80000"/>
              <a:buChar char="►"/>
            </a:pPr>
            <a:r>
              <a:rPr lang="en-US"/>
              <a:t>Starting up MERN Dev using VSCode</a:t>
            </a:r>
            <a:endParaRPr/>
          </a:p>
          <a:p>
            <a:pPr marL="342900" lvl="0" indent="-256540" algn="l" rtl="0">
              <a:spcBef>
                <a:spcPts val="1000"/>
              </a:spcBef>
              <a:spcAft>
                <a:spcPts val="0"/>
              </a:spcAft>
              <a:buSzPct val="800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Debug the package.json file</a:t>
            </a:r>
            <a:endParaRPr/>
          </a:p>
        </p:txBody>
      </p:sp>
      <p:sp>
        <p:nvSpPr>
          <p:cNvPr id="391" name="Google Shape;391;p30"/>
          <p:cNvSpPr txBox="1">
            <a:spLocks noGrp="1"/>
          </p:cNvSpPr>
          <p:nvPr>
            <p:ph type="body" idx="1"/>
          </p:nvPr>
        </p:nvSpPr>
        <p:spPr>
          <a:xfrm>
            <a:off x="5518962" y="1707888"/>
            <a:ext cx="6139638"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Add the parameter</a:t>
            </a:r>
            <a:endParaRPr/>
          </a:p>
          <a:p>
            <a:pPr marL="342900" lvl="0" indent="-342900" algn="l" rtl="0">
              <a:spcBef>
                <a:spcPts val="1000"/>
              </a:spcBef>
              <a:spcAft>
                <a:spcPts val="0"/>
              </a:spcAft>
              <a:buSzPts val="1600"/>
              <a:buChar char="►"/>
            </a:pPr>
            <a:r>
              <a:rPr lang="en-US">
                <a:solidFill>
                  <a:schemeClr val="accent1"/>
                </a:solidFill>
              </a:rPr>
              <a:t>,“dev”: “nodemon server.js” </a:t>
            </a:r>
            <a:r>
              <a:rPr lang="en-US"/>
              <a:t>from the scripts then save all</a:t>
            </a:r>
            <a:endParaRPr/>
          </a:p>
          <a:p>
            <a:pPr marL="342900" lvl="0" indent="-342900" algn="l" rtl="0">
              <a:spcBef>
                <a:spcPts val="1000"/>
              </a:spcBef>
              <a:spcAft>
                <a:spcPts val="0"/>
              </a:spcAft>
              <a:buSzPts val="1600"/>
              <a:buChar char="►"/>
            </a:pPr>
            <a:r>
              <a:rPr lang="en-US"/>
              <a:t>Then run from the vscode terminal:  </a:t>
            </a:r>
            <a:endParaRPr/>
          </a:p>
          <a:p>
            <a:pPr marL="0" lvl="0" indent="0" algn="l" rtl="0">
              <a:spcBef>
                <a:spcPts val="1000"/>
              </a:spcBef>
              <a:spcAft>
                <a:spcPts val="0"/>
              </a:spcAft>
              <a:buSzPts val="1600"/>
              <a:buNone/>
            </a:pPr>
            <a:r>
              <a:rPr lang="en-US"/>
              <a:t>	</a:t>
            </a:r>
            <a:r>
              <a:rPr lang="en-US">
                <a:solidFill>
                  <a:schemeClr val="accent1"/>
                </a:solidFill>
              </a:rPr>
              <a:t>npm run dev</a:t>
            </a: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392" name="Google Shape;392;p30"/>
          <p:cNvPicPr preferRelativeResize="0"/>
          <p:nvPr/>
        </p:nvPicPr>
        <p:blipFill rotWithShape="1">
          <a:blip r:embed="rId3">
            <a:alphaModFix/>
          </a:blip>
          <a:srcRect/>
          <a:stretch/>
        </p:blipFill>
        <p:spPr>
          <a:xfrm>
            <a:off x="715259" y="1665476"/>
            <a:ext cx="4544689" cy="4533412"/>
          </a:xfrm>
          <a:prstGeom prst="rect">
            <a:avLst/>
          </a:prstGeom>
          <a:noFill/>
          <a:ln>
            <a:noFill/>
          </a:ln>
        </p:spPr>
      </p:pic>
      <p:pic>
        <p:nvPicPr>
          <p:cNvPr id="393" name="Google Shape;393;p30"/>
          <p:cNvPicPr preferRelativeResize="0"/>
          <p:nvPr/>
        </p:nvPicPr>
        <p:blipFill rotWithShape="1">
          <a:blip r:embed="rId4">
            <a:alphaModFix/>
          </a:blip>
          <a:srcRect/>
          <a:stretch/>
        </p:blipFill>
        <p:spPr>
          <a:xfrm>
            <a:off x="5826815" y="3931938"/>
            <a:ext cx="4991100" cy="226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Congratulation! You’ve developed a MERN in back-end. To be continued… 2</a:t>
            </a:r>
            <a:r>
              <a:rPr lang="en-US" sz="3200" baseline="30000"/>
              <a:t>nd</a:t>
            </a:r>
            <a:r>
              <a:rPr lang="en-US" sz="3200"/>
              <a:t> session</a:t>
            </a:r>
            <a:endParaRPr sz="3200"/>
          </a:p>
        </p:txBody>
      </p:sp>
      <p:sp>
        <p:nvSpPr>
          <p:cNvPr id="399" name="Google Shape;399;p3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41300" algn="l" rtl="0">
              <a:spcBef>
                <a:spcPts val="0"/>
              </a:spcBef>
              <a:spcAft>
                <a:spcPts val="0"/>
              </a:spcAft>
              <a:buSzPts val="1600"/>
              <a:buNone/>
            </a:pPr>
            <a:endParaRPr/>
          </a:p>
        </p:txBody>
      </p:sp>
      <p:pic>
        <p:nvPicPr>
          <p:cNvPr id="400" name="Google Shape;400;p31" descr="I built a M.E.R.N codebase in an hour | by Calvin Nguyen | Level Up Coding"/>
          <p:cNvPicPr preferRelativeResize="0"/>
          <p:nvPr/>
        </p:nvPicPr>
        <p:blipFill rotWithShape="1">
          <a:blip r:embed="rId3">
            <a:alphaModFix/>
          </a:blip>
          <a:srcRect/>
          <a:stretch/>
        </p:blipFill>
        <p:spPr>
          <a:xfrm>
            <a:off x="7510853" y="1431235"/>
            <a:ext cx="4582757" cy="5241424"/>
          </a:xfrm>
          <a:prstGeom prst="rect">
            <a:avLst/>
          </a:prstGeom>
          <a:noFill/>
          <a:ln>
            <a:noFill/>
          </a:ln>
        </p:spPr>
      </p:pic>
      <p:pic>
        <p:nvPicPr>
          <p:cNvPr id="401" name="Google Shape;401;p31" descr="Which Editor to use for MERN Stack Development | by Habeeb Shaheryaar |  Programming With Habeeb | Medium"/>
          <p:cNvPicPr preferRelativeResize="0"/>
          <p:nvPr/>
        </p:nvPicPr>
        <p:blipFill rotWithShape="1">
          <a:blip r:embed="rId4">
            <a:alphaModFix/>
          </a:blip>
          <a:srcRect/>
          <a:stretch/>
        </p:blipFill>
        <p:spPr>
          <a:xfrm>
            <a:off x="839576" y="1853248"/>
            <a:ext cx="6238165" cy="4908946"/>
          </a:xfrm>
          <a:prstGeom prst="rect">
            <a:avLst/>
          </a:prstGeom>
          <a:noFill/>
          <a:ln>
            <a:noFill/>
          </a:ln>
        </p:spPr>
      </p:pic>
      <p:pic>
        <p:nvPicPr>
          <p:cNvPr id="402" name="Google Shape;402;p31" descr="Visual Studio Code - Wikiversity"/>
          <p:cNvPicPr preferRelativeResize="0"/>
          <p:nvPr/>
        </p:nvPicPr>
        <p:blipFill rotWithShape="1">
          <a:blip r:embed="rId5">
            <a:alphaModFix/>
          </a:blip>
          <a:srcRect/>
          <a:stretch/>
        </p:blipFill>
        <p:spPr>
          <a:xfrm>
            <a:off x="11102097" y="316273"/>
            <a:ext cx="921242" cy="9212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VSCode Extensions</a:t>
            </a:r>
            <a:endParaRPr/>
          </a:p>
        </p:txBody>
      </p:sp>
      <p:sp>
        <p:nvSpPr>
          <p:cNvPr id="408" name="Google Shape;408;p32"/>
          <p:cNvSpPr txBox="1">
            <a:spLocks noGrp="1"/>
          </p:cNvSpPr>
          <p:nvPr>
            <p:ph type="body" idx="1"/>
          </p:nvPr>
        </p:nvSpPr>
        <p:spPr>
          <a:xfrm>
            <a:off x="2303547" y="1448197"/>
            <a:ext cx="10584192"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Download Extensions from VSCode: </a:t>
            </a:r>
            <a:r>
              <a:rPr lang="en-US" i="1"/>
              <a:t>(optional)</a:t>
            </a:r>
            <a:endParaRPr/>
          </a:p>
          <a:p>
            <a:pPr marL="742950" lvl="1" indent="-285750" algn="l" rtl="0">
              <a:spcBef>
                <a:spcPts val="1000"/>
              </a:spcBef>
              <a:spcAft>
                <a:spcPts val="0"/>
              </a:spcAft>
              <a:buSzPts val="1440"/>
              <a:buChar char="►"/>
            </a:pPr>
            <a:r>
              <a:rPr lang="en-US"/>
              <a:t>Auto Rename Tag</a:t>
            </a:r>
            <a:endParaRPr/>
          </a:p>
          <a:p>
            <a:pPr marL="742950" lvl="1" indent="-285750" algn="l" rtl="0">
              <a:spcBef>
                <a:spcPts val="1000"/>
              </a:spcBef>
              <a:spcAft>
                <a:spcPts val="0"/>
              </a:spcAft>
              <a:buSzPts val="1440"/>
              <a:buChar char="►"/>
            </a:pPr>
            <a:r>
              <a:rPr lang="en-US"/>
              <a:t>Bracket Pair Colorizer</a:t>
            </a:r>
            <a:endParaRPr/>
          </a:p>
          <a:p>
            <a:pPr marL="742950" lvl="1" indent="-285750" algn="l" rtl="0">
              <a:spcBef>
                <a:spcPts val="1000"/>
              </a:spcBef>
              <a:spcAft>
                <a:spcPts val="0"/>
              </a:spcAft>
              <a:buSzPts val="1440"/>
              <a:buChar char="►"/>
            </a:pPr>
            <a:r>
              <a:rPr lang="en-US"/>
              <a:t>ES7 React/Redux/GraphQL/React Native </a:t>
            </a:r>
            <a:endParaRPr/>
          </a:p>
          <a:p>
            <a:pPr marL="457200" lvl="1" indent="0" algn="l" rtl="0">
              <a:spcBef>
                <a:spcPts val="1000"/>
              </a:spcBef>
              <a:spcAft>
                <a:spcPts val="0"/>
              </a:spcAft>
              <a:buSzPts val="1440"/>
              <a:buNone/>
            </a:pPr>
            <a:r>
              <a:rPr lang="en-US"/>
              <a:t>	Snippets</a:t>
            </a:r>
            <a:endParaRPr/>
          </a:p>
          <a:p>
            <a:pPr marL="742950" lvl="1" indent="-285750" algn="l" rtl="0">
              <a:spcBef>
                <a:spcPts val="1000"/>
              </a:spcBef>
              <a:spcAft>
                <a:spcPts val="0"/>
              </a:spcAft>
              <a:buSzPts val="1440"/>
              <a:buChar char="►"/>
            </a:pPr>
            <a:r>
              <a:rPr lang="en-US"/>
              <a:t>Javascript code snippets</a:t>
            </a:r>
            <a:endParaRPr/>
          </a:p>
          <a:p>
            <a:pPr marL="742950" lvl="1" indent="-285750" algn="l" rtl="0">
              <a:spcBef>
                <a:spcPts val="1000"/>
              </a:spcBef>
              <a:spcAft>
                <a:spcPts val="0"/>
              </a:spcAft>
              <a:buSzPts val="1440"/>
              <a:buChar char="►"/>
            </a:pPr>
            <a:r>
              <a:rPr lang="en-US"/>
              <a:t>Material Icon Theme</a:t>
            </a:r>
            <a:endParaRPr/>
          </a:p>
          <a:p>
            <a:pPr marL="742950" lvl="1" indent="-285750" algn="l" rtl="0">
              <a:spcBef>
                <a:spcPts val="1000"/>
              </a:spcBef>
              <a:spcAft>
                <a:spcPts val="0"/>
              </a:spcAft>
              <a:buSzPts val="1440"/>
              <a:buChar char="►"/>
            </a:pPr>
            <a:r>
              <a:rPr lang="en-US"/>
              <a:t>Prettier Code Formatter</a:t>
            </a:r>
            <a:endParaRPr/>
          </a:p>
          <a:p>
            <a:pPr marL="742950" lvl="1" indent="-194309" algn="l" rtl="0">
              <a:spcBef>
                <a:spcPts val="1000"/>
              </a:spcBef>
              <a:spcAft>
                <a:spcPts val="0"/>
              </a:spcAft>
              <a:buSzPts val="1440"/>
              <a:buNone/>
            </a:pPr>
            <a:endParaRPr/>
          </a:p>
        </p:txBody>
      </p:sp>
      <p:pic>
        <p:nvPicPr>
          <p:cNvPr id="409" name="Google Shape;409;p32"/>
          <p:cNvPicPr preferRelativeResize="0"/>
          <p:nvPr/>
        </p:nvPicPr>
        <p:blipFill rotWithShape="1">
          <a:blip r:embed="rId3">
            <a:alphaModFix/>
          </a:blip>
          <a:srcRect/>
          <a:stretch/>
        </p:blipFill>
        <p:spPr>
          <a:xfrm>
            <a:off x="8635877" y="2720377"/>
            <a:ext cx="3357863" cy="2031300"/>
          </a:xfrm>
          <a:prstGeom prst="rect">
            <a:avLst/>
          </a:prstGeom>
          <a:noFill/>
          <a:ln>
            <a:noFill/>
          </a:ln>
        </p:spPr>
      </p:pic>
      <p:pic>
        <p:nvPicPr>
          <p:cNvPr id="410" name="Google Shape;410;p32"/>
          <p:cNvPicPr preferRelativeResize="0"/>
          <p:nvPr/>
        </p:nvPicPr>
        <p:blipFill rotWithShape="1">
          <a:blip r:embed="rId4">
            <a:alphaModFix/>
          </a:blip>
          <a:srcRect/>
          <a:stretch/>
        </p:blipFill>
        <p:spPr>
          <a:xfrm>
            <a:off x="5006009" y="4642252"/>
            <a:ext cx="6431663" cy="1606147"/>
          </a:xfrm>
          <a:prstGeom prst="rect">
            <a:avLst/>
          </a:prstGeom>
          <a:noFill/>
          <a:ln>
            <a:noFill/>
          </a:ln>
        </p:spPr>
      </p:pic>
      <p:pic>
        <p:nvPicPr>
          <p:cNvPr id="411" name="Google Shape;411;p32"/>
          <p:cNvPicPr preferRelativeResize="0"/>
          <p:nvPr/>
        </p:nvPicPr>
        <p:blipFill rotWithShape="1">
          <a:blip r:embed="rId5">
            <a:alphaModFix/>
          </a:blip>
          <a:srcRect/>
          <a:stretch/>
        </p:blipFill>
        <p:spPr>
          <a:xfrm>
            <a:off x="292462" y="1389331"/>
            <a:ext cx="2084833" cy="4313212"/>
          </a:xfrm>
          <a:prstGeom prst="rect">
            <a:avLst/>
          </a:prstGeom>
          <a:noFill/>
          <a:ln>
            <a:noFill/>
          </a:ln>
        </p:spPr>
      </p:pic>
      <p:pic>
        <p:nvPicPr>
          <p:cNvPr id="412" name="Google Shape;412;p32"/>
          <p:cNvPicPr preferRelativeResize="0"/>
          <p:nvPr/>
        </p:nvPicPr>
        <p:blipFill rotWithShape="1">
          <a:blip r:embed="rId6">
            <a:alphaModFix/>
          </a:blip>
          <a:srcRect/>
          <a:stretch/>
        </p:blipFill>
        <p:spPr>
          <a:xfrm>
            <a:off x="948773" y="4909929"/>
            <a:ext cx="4275896" cy="18325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Thank You…</a:t>
            </a:r>
            <a:endParaRPr/>
          </a:p>
        </p:txBody>
      </p:sp>
      <p:sp>
        <p:nvSpPr>
          <p:cNvPr id="418" name="Google Shape;418;p3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80000"/>
              <a:buChar char="►"/>
            </a:pPr>
            <a:r>
              <a:rPr lang="en-US"/>
              <a:t>Q &amp; A</a:t>
            </a:r>
            <a:endParaRPr/>
          </a:p>
          <a:p>
            <a:pPr marL="342900" lvl="0" indent="-342900" algn="l" rtl="0">
              <a:spcBef>
                <a:spcPts val="1000"/>
              </a:spcBef>
              <a:spcAft>
                <a:spcPts val="0"/>
              </a:spcAft>
              <a:buSzPct val="80000"/>
              <a:buChar char="►"/>
            </a:pPr>
            <a:r>
              <a:rPr lang="en-US"/>
              <a:t>See You in Session 2 (Nov. 29, 2022) </a:t>
            </a:r>
            <a:endParaRPr/>
          </a:p>
          <a:p>
            <a:pPr marL="0" lvl="0" indent="0" algn="l" rtl="0">
              <a:spcBef>
                <a:spcPts val="1000"/>
              </a:spcBef>
              <a:spcAft>
                <a:spcPts val="0"/>
              </a:spcAft>
              <a:buSzPct val="80000"/>
              <a:buNone/>
            </a:pPr>
            <a:r>
              <a:rPr lang="en-US"/>
              <a:t>Outline</a:t>
            </a:r>
            <a:endParaRPr/>
          </a:p>
          <a:p>
            <a:pPr marL="342900" lvl="0" indent="-342900" algn="l" rtl="0">
              <a:spcBef>
                <a:spcPts val="1000"/>
              </a:spcBef>
              <a:spcAft>
                <a:spcPts val="0"/>
              </a:spcAft>
              <a:buSzPct val="80000"/>
              <a:buChar char="►"/>
            </a:pPr>
            <a:r>
              <a:rPr lang="en-US"/>
              <a:t>Developing a REST API using npm </a:t>
            </a:r>
            <a:endParaRPr/>
          </a:p>
          <a:p>
            <a:pPr marL="342900" lvl="0" indent="-342900" algn="l" rtl="0">
              <a:spcBef>
                <a:spcPts val="1000"/>
              </a:spcBef>
              <a:spcAft>
                <a:spcPts val="0"/>
              </a:spcAft>
              <a:buSzPct val="80000"/>
              <a:buChar char="►"/>
            </a:pPr>
            <a:r>
              <a:rPr lang="en-US"/>
              <a:t>Installing Express &amp; nodemon packages using npm</a:t>
            </a:r>
            <a:endParaRPr/>
          </a:p>
          <a:p>
            <a:pPr marL="342900" lvl="0" indent="-342900" algn="l" rtl="0">
              <a:spcBef>
                <a:spcPts val="1000"/>
              </a:spcBef>
              <a:spcAft>
                <a:spcPts val="0"/>
              </a:spcAft>
              <a:buSzPct val="80000"/>
              <a:buChar char="►"/>
            </a:pPr>
            <a:r>
              <a:rPr lang="en-US"/>
              <a:t>Modifying the package JSON</a:t>
            </a:r>
            <a:endParaRPr/>
          </a:p>
          <a:p>
            <a:pPr marL="342900" lvl="0" indent="-342900" algn="l" rtl="0">
              <a:spcBef>
                <a:spcPts val="1000"/>
              </a:spcBef>
              <a:spcAft>
                <a:spcPts val="0"/>
              </a:spcAft>
              <a:buSzPct val="80000"/>
              <a:buChar char="►"/>
            </a:pPr>
            <a:r>
              <a:rPr lang="en-US"/>
              <a:t>Creating an app.js in Express with ROUTES</a:t>
            </a:r>
            <a:endParaRPr/>
          </a:p>
          <a:p>
            <a:pPr marL="342900" lvl="0" indent="-342900" algn="l" rtl="0">
              <a:spcBef>
                <a:spcPts val="1000"/>
              </a:spcBef>
              <a:spcAft>
                <a:spcPts val="0"/>
              </a:spcAft>
              <a:buSzPct val="80000"/>
              <a:buChar char="►"/>
            </a:pPr>
            <a:r>
              <a:rPr lang="en-US"/>
              <a:t>Running the app.js from the terminal</a:t>
            </a:r>
            <a:endParaRPr/>
          </a:p>
          <a:p>
            <a:pPr marL="342900" lvl="0" indent="-342900" algn="l" rtl="0">
              <a:spcBef>
                <a:spcPts val="1000"/>
              </a:spcBef>
              <a:spcAft>
                <a:spcPts val="0"/>
              </a:spcAft>
              <a:buSzPct val="80000"/>
              <a:buChar char="►"/>
            </a:pPr>
            <a:r>
              <a:rPr lang="en-US"/>
              <a:t>Explaining further in ROUTES</a:t>
            </a:r>
            <a:endParaRPr/>
          </a:p>
          <a:p>
            <a:pPr marL="342900" lvl="0" indent="-342900" algn="l" rtl="0">
              <a:spcBef>
                <a:spcPts val="1000"/>
              </a:spcBef>
              <a:spcAft>
                <a:spcPts val="0"/>
              </a:spcAft>
              <a:buSzPct val="80000"/>
              <a:buChar char="►"/>
            </a:pPr>
            <a:r>
              <a:rPr lang="en-US"/>
              <a:t>Adding middleware in Express</a:t>
            </a:r>
            <a:endParaRPr/>
          </a:p>
          <a:p>
            <a:pPr marL="342900" lvl="0" indent="-342900" algn="l" rtl="0">
              <a:spcBef>
                <a:spcPts val="1000"/>
              </a:spcBef>
              <a:spcAft>
                <a:spcPts val="0"/>
              </a:spcAft>
              <a:buSzPct val="80000"/>
              <a:buChar char="►"/>
            </a:pPr>
            <a:r>
              <a:rPr lang="en-US"/>
              <a:t>Connect to database using mongoDB / Cloud (mongoDB Atlas)</a:t>
            </a:r>
            <a:endParaRPr/>
          </a:p>
          <a:p>
            <a:pPr marL="342900" lvl="0" indent="-342900" algn="l" rtl="0">
              <a:spcBef>
                <a:spcPts val="1000"/>
              </a:spcBef>
              <a:spcAft>
                <a:spcPts val="0"/>
              </a:spcAft>
              <a:buSzPct val="80000"/>
              <a:buChar char="►"/>
            </a:pPr>
            <a:r>
              <a:rPr lang="en-US"/>
              <a:t>Implementing CRUD Operations</a:t>
            </a:r>
            <a:endParaRPr/>
          </a:p>
          <a:p>
            <a:pPr marL="342900" lvl="0" indent="-256540" algn="l" rtl="0">
              <a:spcBef>
                <a:spcPts val="1000"/>
              </a:spcBef>
              <a:spcAft>
                <a:spcPts val="0"/>
              </a:spcAft>
              <a:buSzPct val="800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References:</a:t>
            </a:r>
            <a:endParaRPr/>
          </a:p>
        </p:txBody>
      </p:sp>
      <p:sp>
        <p:nvSpPr>
          <p:cNvPr id="424" name="Google Shape;424;p3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u="sng">
                <a:solidFill>
                  <a:schemeClr val="hlink"/>
                </a:solidFill>
                <a:hlinkClick r:id="rId3"/>
              </a:rPr>
              <a:t>https://www.w3schools.com/whatis/whatis_fullstack.asp</a:t>
            </a:r>
            <a:endParaRPr/>
          </a:p>
          <a:p>
            <a:pPr marL="342900" lvl="0" indent="-342900" algn="l" rtl="0">
              <a:spcBef>
                <a:spcPts val="1000"/>
              </a:spcBef>
              <a:spcAft>
                <a:spcPts val="0"/>
              </a:spcAft>
              <a:buSzPts val="1600"/>
              <a:buChar char="►"/>
            </a:pPr>
            <a:r>
              <a:rPr lang="en-US" u="sng">
                <a:solidFill>
                  <a:schemeClr val="hlink"/>
                </a:solidFill>
                <a:hlinkClick r:id="rId4"/>
              </a:rPr>
              <a:t>https://www.mongodb.com/</a:t>
            </a:r>
            <a:endParaRPr/>
          </a:p>
          <a:p>
            <a:pPr marL="342900" lvl="0" indent="-342900" algn="l" rtl="0">
              <a:spcBef>
                <a:spcPts val="1000"/>
              </a:spcBef>
              <a:spcAft>
                <a:spcPts val="0"/>
              </a:spcAft>
              <a:buSzPts val="1600"/>
              <a:buChar char="►"/>
            </a:pPr>
            <a:r>
              <a:rPr lang="en-US" u="sng">
                <a:solidFill>
                  <a:schemeClr val="hlink"/>
                </a:solidFill>
                <a:hlinkClick r:id="rId5"/>
              </a:rPr>
              <a:t>https://reactjs.org/tutorial/tutorial.html</a:t>
            </a:r>
            <a:endParaRPr/>
          </a:p>
          <a:p>
            <a:pPr marL="342900" lvl="0" indent="-342900" algn="l" rtl="0">
              <a:spcBef>
                <a:spcPts val="1000"/>
              </a:spcBef>
              <a:spcAft>
                <a:spcPts val="0"/>
              </a:spcAft>
              <a:buSzPts val="1600"/>
              <a:buChar char="►"/>
            </a:pPr>
            <a:r>
              <a:rPr lang="en-US" u="sng">
                <a:solidFill>
                  <a:schemeClr val="hlink"/>
                </a:solidFill>
                <a:hlinkClick r:id="rId6"/>
              </a:rPr>
              <a:t>https://nodejs.org/en/</a:t>
            </a:r>
            <a:endParaRPr/>
          </a:p>
          <a:p>
            <a:pPr marL="342900" lvl="0" indent="-342900" algn="l" rtl="0">
              <a:spcBef>
                <a:spcPts val="1000"/>
              </a:spcBef>
              <a:spcAft>
                <a:spcPts val="0"/>
              </a:spcAft>
              <a:buSzPts val="1600"/>
              <a:buChar char="►"/>
            </a:pPr>
            <a:r>
              <a:rPr lang="en-US" u="sng">
                <a:solidFill>
                  <a:schemeClr val="hlink"/>
                </a:solidFill>
                <a:hlinkClick r:id="rId7"/>
              </a:rPr>
              <a:t>https://expressjs.com/</a:t>
            </a:r>
            <a:endParaRPr/>
          </a:p>
          <a:p>
            <a:pPr marL="342900" lvl="0" indent="-342900" algn="l" rtl="0">
              <a:spcBef>
                <a:spcPts val="1000"/>
              </a:spcBef>
              <a:spcAft>
                <a:spcPts val="0"/>
              </a:spcAft>
              <a:buSzPts val="1600"/>
              <a:buChar char="►"/>
            </a:pPr>
            <a:r>
              <a:rPr lang="en-US" u="sng">
                <a:solidFill>
                  <a:schemeClr val="hlink"/>
                </a:solidFill>
                <a:hlinkClick r:id="rId8"/>
              </a:rPr>
              <a:t>https://code.visualstudio.com/</a:t>
            </a:r>
            <a:endParaRPr/>
          </a:p>
          <a:p>
            <a:pPr marL="0" lvl="0" indent="0" algn="l" rtl="0">
              <a:spcBef>
                <a:spcPts val="1000"/>
              </a:spcBef>
              <a:spcAft>
                <a:spcPts val="0"/>
              </a:spcAft>
              <a:buSzPts val="1600"/>
              <a:buNone/>
            </a:pP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What is a Full Stack Development?</a:t>
            </a:r>
            <a:endParaRPr/>
          </a:p>
        </p:txBody>
      </p:sp>
      <p:sp>
        <p:nvSpPr>
          <p:cNvPr id="167" name="Google Shape;167;p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b="1"/>
              <a:t>Full stack development:</a:t>
            </a:r>
            <a:r>
              <a:rPr lang="en-US"/>
              <a:t> It refers to the development of both </a:t>
            </a:r>
            <a:r>
              <a:rPr lang="en-US" b="1"/>
              <a:t>front end</a:t>
            </a:r>
            <a:r>
              <a:rPr lang="en-US"/>
              <a:t>(client side) and </a:t>
            </a:r>
            <a:r>
              <a:rPr lang="en-US" b="1"/>
              <a:t>back end</a:t>
            </a:r>
            <a:r>
              <a:rPr lang="en-US"/>
              <a:t>(server side) portions of web application.</a:t>
            </a:r>
            <a:endParaRPr/>
          </a:p>
          <a:p>
            <a:pPr marL="342900" lvl="0" indent="-342900" algn="l" rtl="0">
              <a:spcBef>
                <a:spcPts val="1000"/>
              </a:spcBef>
              <a:spcAft>
                <a:spcPts val="0"/>
              </a:spcAft>
              <a:buSzPts val="1600"/>
              <a:buChar char="►"/>
            </a:pPr>
            <a:r>
              <a:rPr lang="en-US" b="1"/>
              <a:t>Full stack web Developers:</a:t>
            </a:r>
            <a:r>
              <a:rPr lang="en-US"/>
              <a:t> Full stack web developers have the ability to design complete web applications and websites. They work on the frontend, backend, database and debugging of web applications or websites.</a:t>
            </a:r>
            <a:endParaRPr/>
          </a:p>
        </p:txBody>
      </p:sp>
      <p:pic>
        <p:nvPicPr>
          <p:cNvPr id="168" name="Google Shape;168;p4"/>
          <p:cNvPicPr preferRelativeResize="0"/>
          <p:nvPr/>
        </p:nvPicPr>
        <p:blipFill rotWithShape="1">
          <a:blip r:embed="rId3">
            <a:alphaModFix/>
          </a:blip>
          <a:srcRect/>
          <a:stretch/>
        </p:blipFill>
        <p:spPr>
          <a:xfrm>
            <a:off x="7766299" y="4351267"/>
            <a:ext cx="3596645" cy="18971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Front End Technology</a:t>
            </a:r>
            <a:endParaRPr/>
          </a:p>
        </p:txBody>
      </p:sp>
      <p:sp>
        <p:nvSpPr>
          <p:cNvPr id="174" name="Google Shape;174;p5"/>
          <p:cNvSpPr txBox="1">
            <a:spLocks noGrp="1"/>
          </p:cNvSpPr>
          <p:nvPr>
            <p:ph type="body" idx="1"/>
          </p:nvPr>
        </p:nvSpPr>
        <p:spPr>
          <a:xfrm>
            <a:off x="1104293" y="1699350"/>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b="1"/>
              <a:t>Front end: It</a:t>
            </a:r>
            <a:r>
              <a:rPr lang="en-US"/>
              <a:t> is the visible part of website or web application which is responsible for user experience. The user directly interacts with the front end portion of the web application or website.</a:t>
            </a:r>
            <a:endParaRPr/>
          </a:p>
          <a:p>
            <a:pPr marL="342900" lvl="0" indent="-342900" algn="l" rtl="0">
              <a:spcBef>
                <a:spcPts val="1000"/>
              </a:spcBef>
              <a:spcAft>
                <a:spcPts val="0"/>
              </a:spcAft>
              <a:buSzPts val="1600"/>
              <a:buChar char="►"/>
            </a:pPr>
            <a:r>
              <a:rPr lang="en-US" b="1"/>
              <a:t>Front end Languages: The</a:t>
            </a:r>
            <a:r>
              <a:rPr lang="en-US"/>
              <a:t> front end portion is built by using some languages which are discussed below:</a:t>
            </a:r>
            <a:endParaRPr/>
          </a:p>
          <a:p>
            <a:pPr marL="742950" lvl="1" indent="-285750" algn="l" rtl="0">
              <a:spcBef>
                <a:spcPts val="1000"/>
              </a:spcBef>
              <a:spcAft>
                <a:spcPts val="0"/>
              </a:spcAft>
              <a:buSzPts val="1440"/>
              <a:buChar char="►"/>
            </a:pPr>
            <a:r>
              <a:rPr lang="en-US" b="1" u="sng">
                <a:solidFill>
                  <a:schemeClr val="hlink"/>
                </a:solidFill>
                <a:hlinkClick r:id="rId3"/>
              </a:rPr>
              <a:t>HTML:</a:t>
            </a:r>
            <a:r>
              <a:rPr lang="en-US"/>
              <a:t> HTML stands for Hyper Text Markup Language</a:t>
            </a:r>
            <a:endParaRPr/>
          </a:p>
          <a:p>
            <a:pPr marL="742950" lvl="1" indent="-285750" algn="l" rtl="0">
              <a:spcBef>
                <a:spcPts val="1000"/>
              </a:spcBef>
              <a:spcAft>
                <a:spcPts val="0"/>
              </a:spcAft>
              <a:buSzPts val="1440"/>
              <a:buChar char="►"/>
            </a:pPr>
            <a:r>
              <a:rPr lang="en-US" b="1" u="sng">
                <a:solidFill>
                  <a:schemeClr val="hlink"/>
                </a:solidFill>
                <a:hlinkClick r:id="rId4"/>
              </a:rPr>
              <a:t>CSS:</a:t>
            </a:r>
            <a:r>
              <a:rPr lang="en-US"/>
              <a:t> Cascading Style Sheets, fondly referred to as CSS, is a simply designed language intended to simplify the process of making web pages presentable. </a:t>
            </a:r>
            <a:endParaRPr/>
          </a:p>
          <a:p>
            <a:pPr marL="742950" lvl="1" indent="-285750" algn="l" rtl="0">
              <a:spcBef>
                <a:spcPts val="1000"/>
              </a:spcBef>
              <a:spcAft>
                <a:spcPts val="0"/>
              </a:spcAft>
              <a:buSzPts val="1440"/>
              <a:buChar char="►"/>
            </a:pPr>
            <a:r>
              <a:rPr lang="en-US" b="1" u="sng">
                <a:solidFill>
                  <a:schemeClr val="hlink"/>
                </a:solidFill>
                <a:hlinkClick r:id="rId5"/>
              </a:rPr>
              <a:t>JavaScript:</a:t>
            </a:r>
            <a:r>
              <a:rPr lang="en-US"/>
              <a:t> JavaScript is a famous scripting language used to create the magic on the sites to make the site interactive for the user</a:t>
            </a:r>
            <a:endParaRPr/>
          </a:p>
          <a:p>
            <a:pPr marL="342900" lvl="0" indent="-241300" algn="l" rtl="0">
              <a:spcBef>
                <a:spcPts val="1000"/>
              </a:spcBef>
              <a:spcAft>
                <a:spcPts val="0"/>
              </a:spcAft>
              <a:buSzPts val="1600"/>
              <a:buNone/>
            </a:pPr>
            <a:endParaRPr/>
          </a:p>
        </p:txBody>
      </p:sp>
      <p:pic>
        <p:nvPicPr>
          <p:cNvPr id="175" name="Google Shape;175;p5"/>
          <p:cNvPicPr preferRelativeResize="0"/>
          <p:nvPr/>
        </p:nvPicPr>
        <p:blipFill rotWithShape="1">
          <a:blip r:embed="rId6">
            <a:alphaModFix/>
          </a:blip>
          <a:srcRect/>
          <a:stretch/>
        </p:blipFill>
        <p:spPr>
          <a:xfrm>
            <a:off x="9749028" y="2244535"/>
            <a:ext cx="2213834" cy="1710690"/>
          </a:xfrm>
          <a:prstGeom prst="rect">
            <a:avLst/>
          </a:prstGeom>
          <a:noFill/>
          <a:ln>
            <a:noFill/>
          </a:ln>
        </p:spPr>
      </p:pic>
      <p:pic>
        <p:nvPicPr>
          <p:cNvPr id="176" name="Google Shape;176;p5"/>
          <p:cNvPicPr preferRelativeResize="0"/>
          <p:nvPr/>
        </p:nvPicPr>
        <p:blipFill rotWithShape="1">
          <a:blip r:embed="rId7">
            <a:alphaModFix/>
          </a:blip>
          <a:srcRect/>
          <a:stretch/>
        </p:blipFill>
        <p:spPr>
          <a:xfrm>
            <a:off x="10098898" y="3955225"/>
            <a:ext cx="1514094" cy="1514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Front End frameworks and Libraries</a:t>
            </a:r>
            <a:endParaRPr/>
          </a:p>
        </p:txBody>
      </p:sp>
      <p:sp>
        <p:nvSpPr>
          <p:cNvPr id="182" name="Google Shape;182;p6"/>
          <p:cNvSpPr txBox="1">
            <a:spLocks noGrp="1"/>
          </p:cNvSpPr>
          <p:nvPr>
            <p:ph type="body" idx="1"/>
          </p:nvPr>
        </p:nvSpPr>
        <p:spPr>
          <a:xfrm>
            <a:off x="1103312" y="1536192"/>
            <a:ext cx="8946541" cy="4712207"/>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US" u="sng">
                <a:solidFill>
                  <a:schemeClr val="hlink"/>
                </a:solidFill>
                <a:hlinkClick r:id="rId3"/>
              </a:rPr>
              <a:t>AngularJS</a:t>
            </a:r>
            <a:r>
              <a:rPr lang="en-US" b="1"/>
              <a:t>:</a:t>
            </a:r>
            <a:r>
              <a:rPr lang="en-US"/>
              <a:t> AngularJs is a JavaScript open source front-end framework that is mainly used to develop single page web applications(SPAs</a:t>
            </a:r>
            <a:endParaRPr/>
          </a:p>
          <a:p>
            <a:pPr marL="342900" lvl="0" indent="-342900" algn="l" rtl="0">
              <a:spcBef>
                <a:spcPts val="1000"/>
              </a:spcBef>
              <a:spcAft>
                <a:spcPts val="0"/>
              </a:spcAft>
              <a:buSzPct val="80000"/>
              <a:buChar char="►"/>
            </a:pPr>
            <a:r>
              <a:rPr lang="en-US" u="sng">
                <a:solidFill>
                  <a:schemeClr val="hlink"/>
                </a:solidFill>
                <a:hlinkClick r:id="rId4"/>
              </a:rPr>
              <a:t>React.js</a:t>
            </a:r>
            <a:r>
              <a:rPr lang="en-US" b="1"/>
              <a:t>:</a:t>
            </a:r>
            <a:r>
              <a:rPr lang="en-US"/>
              <a:t> React is a declarative, efficient, and flexible JavaScript library for building user interfaces. </a:t>
            </a:r>
            <a:endParaRPr/>
          </a:p>
          <a:p>
            <a:pPr marL="342900" lvl="0" indent="-342900" algn="l" rtl="0">
              <a:spcBef>
                <a:spcPts val="1000"/>
              </a:spcBef>
              <a:spcAft>
                <a:spcPts val="0"/>
              </a:spcAft>
              <a:buSzPct val="80000"/>
              <a:buChar char="►"/>
            </a:pPr>
            <a:r>
              <a:rPr lang="en-US" u="sng">
                <a:solidFill>
                  <a:schemeClr val="hlink"/>
                </a:solidFill>
                <a:hlinkClick r:id="rId5"/>
              </a:rPr>
              <a:t>Bootstrap</a:t>
            </a:r>
            <a:r>
              <a:rPr lang="en-US" b="1"/>
              <a:t>:</a:t>
            </a:r>
            <a:r>
              <a:rPr lang="en-US"/>
              <a:t> Bootstrap is a free and open-source tool collection for creating responsive websites and web applications. It is the most popular HTML, CSS, and JavaScript framework for developing responsive, mobile-first web sites.</a:t>
            </a:r>
            <a:endParaRPr/>
          </a:p>
          <a:p>
            <a:pPr marL="342900" lvl="0" indent="-342900" algn="l" rtl="0">
              <a:spcBef>
                <a:spcPts val="1000"/>
              </a:spcBef>
              <a:spcAft>
                <a:spcPts val="0"/>
              </a:spcAft>
              <a:buSzPct val="80000"/>
              <a:buChar char="►"/>
            </a:pPr>
            <a:r>
              <a:rPr lang="en-US" u="sng">
                <a:solidFill>
                  <a:schemeClr val="hlink"/>
                </a:solidFill>
                <a:hlinkClick r:id="rId6"/>
              </a:rPr>
              <a:t>jQuery</a:t>
            </a:r>
            <a:r>
              <a:rPr lang="en-US" b="1"/>
              <a:t>:</a:t>
            </a:r>
            <a:r>
              <a:rPr lang="en-US"/>
              <a:t> jQuery is an open source JavaScript library that simplifies the interactions between an HTML/CSS document, or more precisely the Document Object Model (DOM), and JavaScript. </a:t>
            </a:r>
            <a:endParaRPr/>
          </a:p>
          <a:p>
            <a:pPr marL="342900" lvl="0" indent="-342900" algn="l" rtl="0">
              <a:spcBef>
                <a:spcPts val="1000"/>
              </a:spcBef>
              <a:spcAft>
                <a:spcPts val="0"/>
              </a:spcAft>
              <a:buSzPct val="80000"/>
              <a:buChar char="►"/>
            </a:pPr>
            <a:r>
              <a:rPr lang="en-US" b="1"/>
              <a:t>SASS (Syntactically Awesome Style Sheets)</a:t>
            </a:r>
            <a:r>
              <a:rPr lang="en-US"/>
              <a:t> It is the most reliable, mature and robust CSS extension language. </a:t>
            </a:r>
            <a:endParaRPr/>
          </a:p>
          <a:p>
            <a:pPr marL="342900" lvl="0" indent="-342900" algn="l" rtl="0">
              <a:spcBef>
                <a:spcPts val="1000"/>
              </a:spcBef>
              <a:spcAft>
                <a:spcPts val="0"/>
              </a:spcAft>
              <a:buSzPct val="80000"/>
              <a:buChar char="►"/>
            </a:pPr>
            <a:r>
              <a:rPr lang="en-US"/>
              <a:t>Some other libraries and frameworks are: Semantic-UI, Foundation, Materialize, Backbone.js, Express.js, Ember.js etc.</a:t>
            </a:r>
            <a:endParaRPr/>
          </a:p>
          <a:p>
            <a:pPr marL="342900" lvl="0" indent="-248920" algn="l" rtl="0">
              <a:spcBef>
                <a:spcPts val="1000"/>
              </a:spcBef>
              <a:spcAft>
                <a:spcPts val="0"/>
              </a:spcAft>
              <a:buSzPct val="80000"/>
              <a:buNone/>
            </a:pPr>
            <a:endParaRPr/>
          </a:p>
        </p:txBody>
      </p:sp>
      <p:pic>
        <p:nvPicPr>
          <p:cNvPr id="183" name="Google Shape;183;p6"/>
          <p:cNvPicPr preferRelativeResize="0"/>
          <p:nvPr/>
        </p:nvPicPr>
        <p:blipFill rotWithShape="1">
          <a:blip r:embed="rId7">
            <a:alphaModFix/>
          </a:blip>
          <a:srcRect/>
          <a:stretch/>
        </p:blipFill>
        <p:spPr>
          <a:xfrm>
            <a:off x="10619920" y="1183369"/>
            <a:ext cx="1347216" cy="1347216"/>
          </a:xfrm>
          <a:prstGeom prst="rect">
            <a:avLst/>
          </a:prstGeom>
          <a:noFill/>
          <a:ln>
            <a:noFill/>
          </a:ln>
        </p:spPr>
      </p:pic>
      <p:pic>
        <p:nvPicPr>
          <p:cNvPr id="184" name="Google Shape;184;p6"/>
          <p:cNvPicPr preferRelativeResize="0"/>
          <p:nvPr/>
        </p:nvPicPr>
        <p:blipFill rotWithShape="1">
          <a:blip r:embed="rId8">
            <a:alphaModFix/>
          </a:blip>
          <a:srcRect/>
          <a:stretch/>
        </p:blipFill>
        <p:spPr>
          <a:xfrm>
            <a:off x="9414065" y="2530585"/>
            <a:ext cx="2409748" cy="1583417"/>
          </a:xfrm>
          <a:prstGeom prst="rect">
            <a:avLst/>
          </a:prstGeom>
          <a:noFill/>
          <a:ln>
            <a:noFill/>
          </a:ln>
        </p:spPr>
      </p:pic>
      <p:pic>
        <p:nvPicPr>
          <p:cNvPr id="185" name="Google Shape;185;p6"/>
          <p:cNvPicPr preferRelativeResize="0"/>
          <p:nvPr/>
        </p:nvPicPr>
        <p:blipFill rotWithShape="1">
          <a:blip r:embed="rId9">
            <a:alphaModFix/>
          </a:blip>
          <a:srcRect/>
          <a:stretch/>
        </p:blipFill>
        <p:spPr>
          <a:xfrm>
            <a:off x="10878017" y="3892295"/>
            <a:ext cx="1446657" cy="1446657"/>
          </a:xfrm>
          <a:prstGeom prst="rect">
            <a:avLst/>
          </a:prstGeom>
          <a:noFill/>
          <a:ln>
            <a:noFill/>
          </a:ln>
        </p:spPr>
      </p:pic>
      <p:pic>
        <p:nvPicPr>
          <p:cNvPr id="186" name="Google Shape;186;p6"/>
          <p:cNvPicPr preferRelativeResize="0"/>
          <p:nvPr/>
        </p:nvPicPr>
        <p:blipFill rotWithShape="1">
          <a:blip r:embed="rId10">
            <a:alphaModFix/>
          </a:blip>
          <a:srcRect/>
          <a:stretch/>
        </p:blipFill>
        <p:spPr>
          <a:xfrm>
            <a:off x="10049853" y="5180068"/>
            <a:ext cx="1116140" cy="11932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Back End Technology</a:t>
            </a:r>
            <a:endParaRPr/>
          </a:p>
        </p:txBody>
      </p:sp>
      <p:sp>
        <p:nvSpPr>
          <p:cNvPr id="192" name="Google Shape;192;p7"/>
          <p:cNvSpPr txBox="1">
            <a:spLocks noGrp="1"/>
          </p:cNvSpPr>
          <p:nvPr>
            <p:ph type="body" idx="1"/>
          </p:nvPr>
        </p:nvSpPr>
        <p:spPr>
          <a:xfrm>
            <a:off x="1103312" y="1511808"/>
            <a:ext cx="9137968" cy="4949952"/>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SzPct val="80000"/>
              <a:buChar char="►"/>
            </a:pPr>
            <a:r>
              <a:rPr lang="en-US"/>
              <a:t>It refers to the server-side development of web application or website with a primary focus on how the website works. It is responsible for managing the database through queries and APIs by client-side commands. This type of website mainly consists of three parts front end, back end, and database.</a:t>
            </a:r>
            <a:endParaRPr/>
          </a:p>
          <a:p>
            <a:pPr marL="342900" lvl="0" indent="-342900" algn="l" rtl="0">
              <a:spcBef>
                <a:spcPts val="1000"/>
              </a:spcBef>
              <a:spcAft>
                <a:spcPts val="0"/>
              </a:spcAft>
              <a:buSzPct val="80000"/>
              <a:buChar char="►"/>
            </a:pPr>
            <a:r>
              <a:rPr lang="en-US" b="1" u="sng">
                <a:solidFill>
                  <a:schemeClr val="hlink"/>
                </a:solidFill>
                <a:hlinkClick r:id="rId3"/>
              </a:rPr>
              <a:t>PHP:</a:t>
            </a:r>
            <a:r>
              <a:rPr lang="en-US"/>
              <a:t> PHP is a server-side scripting language designed specifically for web development. </a:t>
            </a:r>
            <a:endParaRPr/>
          </a:p>
          <a:p>
            <a:pPr marL="342900" lvl="0" indent="-342900" algn="l" rtl="0">
              <a:spcBef>
                <a:spcPts val="1000"/>
              </a:spcBef>
              <a:spcAft>
                <a:spcPts val="0"/>
              </a:spcAft>
              <a:buSzPct val="80000"/>
              <a:buChar char="►"/>
            </a:pPr>
            <a:r>
              <a:rPr lang="en-US" b="1" u="sng">
                <a:solidFill>
                  <a:schemeClr val="hlink"/>
                </a:solidFill>
                <a:hlinkClick r:id="rId4"/>
              </a:rPr>
              <a:t>C++</a:t>
            </a:r>
            <a:r>
              <a:rPr lang="en-US"/>
              <a:t> It is a general purpose programming language and widely used now a days for competitive programming. It is also used as backend language.</a:t>
            </a:r>
            <a:endParaRPr/>
          </a:p>
          <a:p>
            <a:pPr marL="342900" lvl="0" indent="-342900" algn="l" rtl="0">
              <a:spcBef>
                <a:spcPts val="1000"/>
              </a:spcBef>
              <a:spcAft>
                <a:spcPts val="0"/>
              </a:spcAft>
              <a:buSzPct val="80000"/>
              <a:buChar char="►"/>
            </a:pPr>
            <a:r>
              <a:rPr lang="en-US" b="1" u="sng">
                <a:solidFill>
                  <a:schemeClr val="hlink"/>
                </a:solidFill>
                <a:hlinkClick r:id="rId5"/>
              </a:rPr>
              <a:t>Java:</a:t>
            </a:r>
            <a:r>
              <a:rPr lang="en-US"/>
              <a:t> Java is one of the most popular and widely used programming language and platform. </a:t>
            </a:r>
            <a:endParaRPr/>
          </a:p>
          <a:p>
            <a:pPr marL="342900" lvl="0" indent="-342900" algn="l" rtl="0">
              <a:spcBef>
                <a:spcPts val="1000"/>
              </a:spcBef>
              <a:spcAft>
                <a:spcPts val="0"/>
              </a:spcAft>
              <a:buSzPct val="80000"/>
              <a:buChar char="►"/>
            </a:pPr>
            <a:r>
              <a:rPr lang="en-US" b="1" u="sng">
                <a:solidFill>
                  <a:schemeClr val="hlink"/>
                </a:solidFill>
                <a:hlinkClick r:id="rId6"/>
              </a:rPr>
              <a:t>Python:</a:t>
            </a:r>
            <a:r>
              <a:rPr lang="en-US"/>
              <a:t> Python is a programming language that lets you work quickly and integrate systems more efficiently.</a:t>
            </a:r>
            <a:endParaRPr/>
          </a:p>
          <a:p>
            <a:pPr marL="342900" lvl="0" indent="-342900" algn="l" rtl="0">
              <a:spcBef>
                <a:spcPts val="1000"/>
              </a:spcBef>
              <a:spcAft>
                <a:spcPts val="0"/>
              </a:spcAft>
              <a:buSzPct val="80000"/>
              <a:buChar char="►"/>
            </a:pPr>
            <a:r>
              <a:rPr lang="en-US" b="1" u="sng">
                <a:solidFill>
                  <a:schemeClr val="hlink"/>
                </a:solidFill>
                <a:hlinkClick r:id="rId7"/>
              </a:rPr>
              <a:t>JavaScript:</a:t>
            </a:r>
            <a:r>
              <a:rPr lang="en-US"/>
              <a:t> Javascript can be used as both (front end and back end) programming languages.</a:t>
            </a:r>
            <a:endParaRPr/>
          </a:p>
          <a:p>
            <a:pPr marL="342900" lvl="0" indent="-342900" algn="l" rtl="0">
              <a:spcBef>
                <a:spcPts val="1000"/>
              </a:spcBef>
              <a:spcAft>
                <a:spcPts val="0"/>
              </a:spcAft>
              <a:buSzPct val="80000"/>
              <a:buChar char="►"/>
            </a:pPr>
            <a:r>
              <a:rPr lang="en-US" u="sng">
                <a:solidFill>
                  <a:schemeClr val="hlink"/>
                </a:solidFill>
                <a:hlinkClick r:id="rId8"/>
              </a:rPr>
              <a:t>Node.js</a:t>
            </a:r>
            <a:r>
              <a:rPr lang="en-US" b="1"/>
              <a:t>:</a:t>
            </a:r>
            <a:r>
              <a:rPr lang="en-US"/>
              <a:t> Node.js is an open source and cross-platform runtime environment for executing JavaScript code outside of a browser. </a:t>
            </a:r>
            <a:endParaRPr/>
          </a:p>
          <a:p>
            <a:pPr marL="342900" lvl="0" indent="-342900" algn="l" rtl="0">
              <a:spcBef>
                <a:spcPts val="1000"/>
              </a:spcBef>
              <a:spcAft>
                <a:spcPts val="0"/>
              </a:spcAft>
              <a:buSzPct val="80000"/>
              <a:buChar char="►"/>
            </a:pPr>
            <a:r>
              <a:rPr lang="en-US" b="1"/>
              <a:t>Back End Frameworks:</a:t>
            </a:r>
            <a:r>
              <a:rPr lang="en-US"/>
              <a:t> The list of back end frameworks are: Express, Django, Rails, Laravel, Spring etc.</a:t>
            </a:r>
            <a:endParaRPr/>
          </a:p>
          <a:p>
            <a:pPr marL="342900" lvl="0" indent="-342900" algn="l" rtl="0">
              <a:spcBef>
                <a:spcPts val="1000"/>
              </a:spcBef>
              <a:spcAft>
                <a:spcPts val="0"/>
              </a:spcAft>
              <a:buSzPct val="80000"/>
              <a:buChar char="►"/>
            </a:pPr>
            <a:r>
              <a:rPr lang="en-US"/>
              <a:t>The other back end program/scripting languages are: C#, Ruby, REST, GO etc.</a:t>
            </a:r>
            <a:endParaRPr/>
          </a:p>
          <a:p>
            <a:pPr marL="0" lvl="0" indent="0" algn="l" rtl="0">
              <a:spcBef>
                <a:spcPts val="1000"/>
              </a:spcBef>
              <a:spcAft>
                <a:spcPts val="0"/>
              </a:spcAft>
              <a:buSzPct val="80000"/>
              <a:buNone/>
            </a:pPr>
            <a:endParaRPr/>
          </a:p>
          <a:p>
            <a:pPr marL="342900" lvl="0" indent="-264160" algn="l" rtl="0">
              <a:spcBef>
                <a:spcPts val="1000"/>
              </a:spcBef>
              <a:spcAft>
                <a:spcPts val="0"/>
              </a:spcAft>
              <a:buSzPct val="80000"/>
              <a:buNone/>
            </a:pPr>
            <a:endParaRPr/>
          </a:p>
        </p:txBody>
      </p:sp>
      <p:pic>
        <p:nvPicPr>
          <p:cNvPr id="193" name="Google Shape;193;p7"/>
          <p:cNvPicPr preferRelativeResize="0"/>
          <p:nvPr/>
        </p:nvPicPr>
        <p:blipFill rotWithShape="1">
          <a:blip r:embed="rId9">
            <a:alphaModFix/>
          </a:blip>
          <a:srcRect/>
          <a:stretch/>
        </p:blipFill>
        <p:spPr>
          <a:xfrm>
            <a:off x="10508035" y="1511808"/>
            <a:ext cx="1482685" cy="1482685"/>
          </a:xfrm>
          <a:prstGeom prst="rect">
            <a:avLst/>
          </a:prstGeom>
          <a:noFill/>
          <a:ln>
            <a:noFill/>
          </a:ln>
        </p:spPr>
      </p:pic>
      <p:pic>
        <p:nvPicPr>
          <p:cNvPr id="194" name="Google Shape;194;p7"/>
          <p:cNvPicPr preferRelativeResize="0"/>
          <p:nvPr/>
        </p:nvPicPr>
        <p:blipFill rotWithShape="1">
          <a:blip r:embed="rId10">
            <a:alphaModFix/>
          </a:blip>
          <a:srcRect/>
          <a:stretch/>
        </p:blipFill>
        <p:spPr>
          <a:xfrm>
            <a:off x="10105099" y="2508299"/>
            <a:ext cx="1051183" cy="1181267"/>
          </a:xfrm>
          <a:prstGeom prst="rect">
            <a:avLst/>
          </a:prstGeom>
          <a:noFill/>
          <a:ln>
            <a:noFill/>
          </a:ln>
        </p:spPr>
      </p:pic>
      <p:pic>
        <p:nvPicPr>
          <p:cNvPr id="195" name="Google Shape;195;p7"/>
          <p:cNvPicPr preferRelativeResize="0"/>
          <p:nvPr/>
        </p:nvPicPr>
        <p:blipFill rotWithShape="1">
          <a:blip r:embed="rId11">
            <a:alphaModFix/>
          </a:blip>
          <a:srcRect/>
          <a:stretch/>
        </p:blipFill>
        <p:spPr>
          <a:xfrm>
            <a:off x="11167478" y="2994493"/>
            <a:ext cx="903152" cy="1652016"/>
          </a:xfrm>
          <a:prstGeom prst="rect">
            <a:avLst/>
          </a:prstGeom>
          <a:noFill/>
          <a:ln>
            <a:noFill/>
          </a:ln>
        </p:spPr>
      </p:pic>
      <p:pic>
        <p:nvPicPr>
          <p:cNvPr id="196" name="Google Shape;196;p7"/>
          <p:cNvPicPr preferRelativeResize="0"/>
          <p:nvPr/>
        </p:nvPicPr>
        <p:blipFill rotWithShape="1">
          <a:blip r:embed="rId12">
            <a:alphaModFix/>
          </a:blip>
          <a:srcRect/>
          <a:stretch/>
        </p:blipFill>
        <p:spPr>
          <a:xfrm>
            <a:off x="10024969" y="3835461"/>
            <a:ext cx="1131313" cy="1240202"/>
          </a:xfrm>
          <a:prstGeom prst="rect">
            <a:avLst/>
          </a:prstGeom>
          <a:noFill/>
          <a:ln>
            <a:noFill/>
          </a:ln>
        </p:spPr>
      </p:pic>
      <p:pic>
        <p:nvPicPr>
          <p:cNvPr id="197" name="Google Shape;197;p7"/>
          <p:cNvPicPr preferRelativeResize="0"/>
          <p:nvPr/>
        </p:nvPicPr>
        <p:blipFill rotWithShape="1">
          <a:blip r:embed="rId13">
            <a:alphaModFix/>
          </a:blip>
          <a:srcRect/>
          <a:stretch/>
        </p:blipFill>
        <p:spPr>
          <a:xfrm>
            <a:off x="11196532" y="5075663"/>
            <a:ext cx="1013757" cy="1013757"/>
          </a:xfrm>
          <a:prstGeom prst="rect">
            <a:avLst/>
          </a:prstGeom>
          <a:noFill/>
          <a:ln>
            <a:noFill/>
          </a:ln>
        </p:spPr>
      </p:pic>
      <p:pic>
        <p:nvPicPr>
          <p:cNvPr id="198" name="Google Shape;198;p7"/>
          <p:cNvPicPr preferRelativeResize="0"/>
          <p:nvPr/>
        </p:nvPicPr>
        <p:blipFill rotWithShape="1">
          <a:blip r:embed="rId14">
            <a:alphaModFix/>
          </a:blip>
          <a:srcRect/>
          <a:stretch/>
        </p:blipFill>
        <p:spPr>
          <a:xfrm>
            <a:off x="9793540" y="5090661"/>
            <a:ext cx="1162236" cy="11622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Back End Framework</a:t>
            </a:r>
            <a:endParaRPr/>
          </a:p>
        </p:txBody>
      </p:sp>
      <p:sp>
        <p:nvSpPr>
          <p:cNvPr id="204" name="Google Shape;204;p8"/>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US" b="1"/>
              <a:t>Popular Frameworks</a:t>
            </a:r>
            <a:endParaRPr/>
          </a:p>
          <a:p>
            <a:pPr marL="342900" lvl="0" indent="-342900" algn="l" rtl="0">
              <a:spcBef>
                <a:spcPts val="1000"/>
              </a:spcBef>
              <a:spcAft>
                <a:spcPts val="0"/>
              </a:spcAft>
              <a:buSzPts val="1600"/>
              <a:buChar char="►"/>
            </a:pPr>
            <a:r>
              <a:rPr lang="en-US"/>
              <a:t>Django</a:t>
            </a:r>
            <a:endParaRPr/>
          </a:p>
          <a:p>
            <a:pPr marL="342900" lvl="0" indent="-342900" algn="l" rtl="0">
              <a:spcBef>
                <a:spcPts val="1000"/>
              </a:spcBef>
              <a:spcAft>
                <a:spcPts val="0"/>
              </a:spcAft>
              <a:buSzPts val="1600"/>
              <a:buChar char="►"/>
            </a:pPr>
            <a:r>
              <a:rPr lang="en-US"/>
              <a:t>AppMaster</a:t>
            </a:r>
            <a:endParaRPr/>
          </a:p>
          <a:p>
            <a:pPr marL="342900" lvl="0" indent="-342900" algn="l" rtl="0">
              <a:spcBef>
                <a:spcPts val="1000"/>
              </a:spcBef>
              <a:spcAft>
                <a:spcPts val="0"/>
              </a:spcAft>
              <a:buSzPts val="1600"/>
              <a:buChar char="►"/>
            </a:pPr>
            <a:r>
              <a:rPr lang="en-US"/>
              <a:t>Express.js</a:t>
            </a:r>
            <a:endParaRPr/>
          </a:p>
          <a:p>
            <a:pPr marL="342900" lvl="0" indent="-342900" algn="l" rtl="0">
              <a:spcBef>
                <a:spcPts val="1000"/>
              </a:spcBef>
              <a:spcAft>
                <a:spcPts val="0"/>
              </a:spcAft>
              <a:buSzPts val="1600"/>
              <a:buChar char="►"/>
            </a:pPr>
            <a:r>
              <a:rPr lang="en-US"/>
              <a:t>Flask</a:t>
            </a:r>
            <a:endParaRPr/>
          </a:p>
          <a:p>
            <a:pPr marL="342900" lvl="0" indent="-342900" algn="l" rtl="0">
              <a:spcBef>
                <a:spcPts val="1000"/>
              </a:spcBef>
              <a:spcAft>
                <a:spcPts val="0"/>
              </a:spcAft>
              <a:buSzPts val="1600"/>
              <a:buChar char="►"/>
            </a:pPr>
            <a:r>
              <a:rPr lang="en-US"/>
              <a:t>Laravel</a:t>
            </a:r>
            <a:endParaRPr/>
          </a:p>
          <a:p>
            <a:pPr marL="342900" lvl="0" indent="-342900" algn="l" rtl="0">
              <a:spcBef>
                <a:spcPts val="1000"/>
              </a:spcBef>
              <a:spcAft>
                <a:spcPts val="0"/>
              </a:spcAft>
              <a:buSzPts val="1600"/>
              <a:buChar char="►"/>
            </a:pPr>
            <a:r>
              <a:rPr lang="en-US"/>
              <a:t>Ruby on Rails</a:t>
            </a:r>
            <a:endParaRPr/>
          </a:p>
          <a:p>
            <a:pPr marL="342900" lvl="0" indent="-342900" algn="l" rtl="0">
              <a:spcBef>
                <a:spcPts val="1000"/>
              </a:spcBef>
              <a:spcAft>
                <a:spcPts val="0"/>
              </a:spcAft>
              <a:buSzPts val="1600"/>
              <a:buChar char="►"/>
            </a:pPr>
            <a:r>
              <a:rPr lang="en-US"/>
              <a:t>Spring</a:t>
            </a:r>
            <a:endParaRPr/>
          </a:p>
          <a:p>
            <a:pPr marL="342900" lvl="0" indent="-342900" algn="l" rtl="0">
              <a:spcBef>
                <a:spcPts val="1000"/>
              </a:spcBef>
              <a:spcAft>
                <a:spcPts val="0"/>
              </a:spcAft>
              <a:buSzPts val="1600"/>
              <a:buChar char="►"/>
            </a:pPr>
            <a:r>
              <a:rPr lang="en-US"/>
              <a:t>ASP.NET Core</a:t>
            </a:r>
            <a:endParaRPr/>
          </a:p>
          <a:p>
            <a:pPr marL="342900" lvl="0" indent="-241300" algn="l" rtl="0">
              <a:spcBef>
                <a:spcPts val="1000"/>
              </a:spcBef>
              <a:spcAft>
                <a:spcPts val="0"/>
              </a:spcAft>
              <a:buSzPts val="1600"/>
              <a:buNone/>
            </a:pPr>
            <a:endParaRPr/>
          </a:p>
        </p:txBody>
      </p:sp>
      <p:pic>
        <p:nvPicPr>
          <p:cNvPr id="205" name="Google Shape;205;p8"/>
          <p:cNvPicPr preferRelativeResize="0"/>
          <p:nvPr/>
        </p:nvPicPr>
        <p:blipFill rotWithShape="1">
          <a:blip r:embed="rId3">
            <a:alphaModFix/>
          </a:blip>
          <a:srcRect/>
          <a:stretch/>
        </p:blipFill>
        <p:spPr>
          <a:xfrm>
            <a:off x="6589776" y="1487424"/>
            <a:ext cx="1825752" cy="1825752"/>
          </a:xfrm>
          <a:prstGeom prst="rect">
            <a:avLst/>
          </a:prstGeom>
          <a:noFill/>
          <a:ln>
            <a:noFill/>
          </a:ln>
        </p:spPr>
      </p:pic>
      <p:pic>
        <p:nvPicPr>
          <p:cNvPr id="206" name="Google Shape;206;p8"/>
          <p:cNvPicPr preferRelativeResize="0"/>
          <p:nvPr/>
        </p:nvPicPr>
        <p:blipFill rotWithShape="1">
          <a:blip r:embed="rId4">
            <a:alphaModFix/>
          </a:blip>
          <a:srcRect/>
          <a:stretch/>
        </p:blipFill>
        <p:spPr>
          <a:xfrm>
            <a:off x="8415528" y="2612802"/>
            <a:ext cx="1400747" cy="1400747"/>
          </a:xfrm>
          <a:prstGeom prst="rect">
            <a:avLst/>
          </a:prstGeom>
          <a:noFill/>
          <a:ln>
            <a:noFill/>
          </a:ln>
        </p:spPr>
      </p:pic>
      <p:pic>
        <p:nvPicPr>
          <p:cNvPr id="207" name="Google Shape;207;p8"/>
          <p:cNvPicPr preferRelativeResize="0"/>
          <p:nvPr/>
        </p:nvPicPr>
        <p:blipFill rotWithShape="1">
          <a:blip r:embed="rId5">
            <a:alphaModFix/>
          </a:blip>
          <a:srcRect/>
          <a:stretch/>
        </p:blipFill>
        <p:spPr>
          <a:xfrm>
            <a:off x="4740402" y="3313175"/>
            <a:ext cx="2762250" cy="1657350"/>
          </a:xfrm>
          <a:prstGeom prst="rect">
            <a:avLst/>
          </a:prstGeom>
          <a:noFill/>
          <a:ln>
            <a:noFill/>
          </a:ln>
        </p:spPr>
      </p:pic>
      <p:pic>
        <p:nvPicPr>
          <p:cNvPr id="208" name="Google Shape;208;p8"/>
          <p:cNvPicPr preferRelativeResize="0"/>
          <p:nvPr/>
        </p:nvPicPr>
        <p:blipFill rotWithShape="1">
          <a:blip r:embed="rId6">
            <a:alphaModFix/>
          </a:blip>
          <a:srcRect/>
          <a:stretch/>
        </p:blipFill>
        <p:spPr>
          <a:xfrm>
            <a:off x="7971853" y="4563664"/>
            <a:ext cx="3514725" cy="1295400"/>
          </a:xfrm>
          <a:prstGeom prst="rect">
            <a:avLst/>
          </a:prstGeom>
          <a:noFill/>
          <a:ln>
            <a:noFill/>
          </a:ln>
        </p:spPr>
      </p:pic>
      <p:pic>
        <p:nvPicPr>
          <p:cNvPr id="209" name="Google Shape;209;p8"/>
          <p:cNvPicPr preferRelativeResize="0"/>
          <p:nvPr/>
        </p:nvPicPr>
        <p:blipFill rotWithShape="1">
          <a:blip r:embed="rId7">
            <a:alphaModFix/>
          </a:blip>
          <a:srcRect/>
          <a:stretch/>
        </p:blipFill>
        <p:spPr>
          <a:xfrm>
            <a:off x="4740402" y="5211364"/>
            <a:ext cx="3069336" cy="1158674"/>
          </a:xfrm>
          <a:prstGeom prst="rect">
            <a:avLst/>
          </a:prstGeom>
          <a:noFill/>
          <a:ln>
            <a:noFill/>
          </a:ln>
        </p:spPr>
      </p:pic>
      <p:pic>
        <p:nvPicPr>
          <p:cNvPr id="210" name="Google Shape;210;p8"/>
          <p:cNvPicPr preferRelativeResize="0"/>
          <p:nvPr/>
        </p:nvPicPr>
        <p:blipFill rotWithShape="1">
          <a:blip r:embed="rId8">
            <a:alphaModFix/>
          </a:blip>
          <a:srcRect/>
          <a:stretch/>
        </p:blipFill>
        <p:spPr>
          <a:xfrm>
            <a:off x="9387498" y="1318535"/>
            <a:ext cx="2577207" cy="1225488"/>
          </a:xfrm>
          <a:prstGeom prst="rect">
            <a:avLst/>
          </a:prstGeom>
          <a:noFill/>
          <a:ln>
            <a:noFill/>
          </a:ln>
        </p:spPr>
      </p:pic>
      <p:pic>
        <p:nvPicPr>
          <p:cNvPr id="211" name="Google Shape;211;p8"/>
          <p:cNvPicPr preferRelativeResize="0"/>
          <p:nvPr/>
        </p:nvPicPr>
        <p:blipFill rotWithShape="1">
          <a:blip r:embed="rId9">
            <a:alphaModFix/>
          </a:blip>
          <a:srcRect/>
          <a:stretch/>
        </p:blipFill>
        <p:spPr>
          <a:xfrm>
            <a:off x="4259323" y="1150198"/>
            <a:ext cx="2096875" cy="209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Database Technology</a:t>
            </a:r>
            <a:endParaRPr/>
          </a:p>
        </p:txBody>
      </p:sp>
      <p:sp>
        <p:nvSpPr>
          <p:cNvPr id="217" name="Google Shape;217;p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US"/>
              <a:t>Database is the collection of inter-related data which helps in efficient retrieval, insertion and deletion of data from database and organizes the data in the form of tables, views, schemas, reports etc.</a:t>
            </a:r>
            <a:endParaRPr/>
          </a:p>
          <a:p>
            <a:pPr marL="342900" lvl="0" indent="-342900" algn="l" rtl="0">
              <a:spcBef>
                <a:spcPts val="1000"/>
              </a:spcBef>
              <a:spcAft>
                <a:spcPts val="0"/>
              </a:spcAft>
              <a:buSzPts val="1600"/>
              <a:buChar char="►"/>
            </a:pPr>
            <a:r>
              <a:rPr lang="en-US" u="sng">
                <a:solidFill>
                  <a:schemeClr val="accent1"/>
                </a:solidFill>
              </a:rPr>
              <a:t>Oracle</a:t>
            </a:r>
            <a:r>
              <a:rPr lang="en-US" b="1"/>
              <a:t>:</a:t>
            </a:r>
            <a:r>
              <a:rPr lang="en-US"/>
              <a:t> Oracle database is the collection of data which is treated as a unit. </a:t>
            </a:r>
            <a:endParaRPr/>
          </a:p>
          <a:p>
            <a:pPr marL="342900" lvl="0" indent="-342900" algn="l" rtl="0">
              <a:spcBef>
                <a:spcPts val="1000"/>
              </a:spcBef>
              <a:spcAft>
                <a:spcPts val="0"/>
              </a:spcAft>
              <a:buSzPts val="1600"/>
              <a:buChar char="►"/>
            </a:pPr>
            <a:r>
              <a:rPr lang="en-US" u="sng">
                <a:solidFill>
                  <a:schemeClr val="hlink"/>
                </a:solidFill>
                <a:hlinkClick r:id="rId3"/>
              </a:rPr>
              <a:t>MongoDB</a:t>
            </a:r>
            <a:r>
              <a:rPr lang="en-US" b="1"/>
              <a:t>:</a:t>
            </a:r>
            <a:r>
              <a:rPr lang="en-US"/>
              <a:t> MongoDB, the most popular NoSQL database, is an open source document-oriented database. The term ‘NoSQL’ means ‘non-relational</a:t>
            </a:r>
            <a:endParaRPr/>
          </a:p>
          <a:p>
            <a:pPr marL="342900" lvl="0" indent="-342900" algn="l" rtl="0">
              <a:spcBef>
                <a:spcPts val="1000"/>
              </a:spcBef>
              <a:spcAft>
                <a:spcPts val="0"/>
              </a:spcAft>
              <a:buSzPts val="1600"/>
              <a:buChar char="►"/>
            </a:pPr>
            <a:r>
              <a:rPr lang="en-US" u="sng">
                <a:solidFill>
                  <a:schemeClr val="hlink"/>
                </a:solidFill>
                <a:hlinkClick r:id="rId4"/>
              </a:rPr>
              <a:t>Sql</a:t>
            </a:r>
            <a:r>
              <a:rPr lang="en-US" b="1"/>
              <a:t>:</a:t>
            </a:r>
            <a:r>
              <a:rPr lang="en-US"/>
              <a:t> Structured Query Language is a standard Database language which is used to create, maintain and retrieve the relational database.</a:t>
            </a:r>
            <a:endParaRPr/>
          </a:p>
          <a:p>
            <a:pPr marL="342900" lvl="0" indent="-241300" algn="l" rtl="0">
              <a:spcBef>
                <a:spcPts val="1000"/>
              </a:spcBef>
              <a:spcAft>
                <a:spcPts val="0"/>
              </a:spcAft>
              <a:buSzPts val="1600"/>
              <a:buNone/>
            </a:pPr>
            <a:endParaRPr/>
          </a:p>
        </p:txBody>
      </p:sp>
      <p:pic>
        <p:nvPicPr>
          <p:cNvPr id="218" name="Google Shape;218;p9"/>
          <p:cNvPicPr preferRelativeResize="0"/>
          <p:nvPr/>
        </p:nvPicPr>
        <p:blipFill rotWithShape="1">
          <a:blip r:embed="rId5">
            <a:alphaModFix/>
          </a:blip>
          <a:srcRect/>
          <a:stretch/>
        </p:blipFill>
        <p:spPr>
          <a:xfrm>
            <a:off x="9960861" y="2855214"/>
            <a:ext cx="1938532" cy="1090424"/>
          </a:xfrm>
          <a:prstGeom prst="rect">
            <a:avLst/>
          </a:prstGeom>
          <a:noFill/>
          <a:ln>
            <a:noFill/>
          </a:ln>
        </p:spPr>
      </p:pic>
      <p:pic>
        <p:nvPicPr>
          <p:cNvPr id="219" name="Google Shape;219;p9"/>
          <p:cNvPicPr preferRelativeResize="0"/>
          <p:nvPr/>
        </p:nvPicPr>
        <p:blipFill rotWithShape="1">
          <a:blip r:embed="rId6">
            <a:alphaModFix/>
          </a:blip>
          <a:srcRect/>
          <a:stretch/>
        </p:blipFill>
        <p:spPr>
          <a:xfrm>
            <a:off x="5169408" y="5743979"/>
            <a:ext cx="3742944" cy="1008840"/>
          </a:xfrm>
          <a:prstGeom prst="rect">
            <a:avLst/>
          </a:prstGeom>
          <a:noFill/>
          <a:ln>
            <a:noFill/>
          </a:ln>
        </p:spPr>
      </p:pic>
      <p:pic>
        <p:nvPicPr>
          <p:cNvPr id="220" name="Google Shape;220;p9"/>
          <p:cNvPicPr preferRelativeResize="0"/>
          <p:nvPr/>
        </p:nvPicPr>
        <p:blipFill rotWithShape="1">
          <a:blip r:embed="rId7">
            <a:alphaModFix/>
          </a:blip>
          <a:srcRect/>
          <a:stretch/>
        </p:blipFill>
        <p:spPr>
          <a:xfrm>
            <a:off x="9960861" y="4694809"/>
            <a:ext cx="1723753" cy="804418"/>
          </a:xfrm>
          <a:prstGeom prst="rect">
            <a:avLst/>
          </a:prstGeom>
          <a:noFill/>
          <a:ln>
            <a:noFill/>
          </a:ln>
        </p:spPr>
      </p:pic>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Widescreen</PresentationFormat>
  <Paragraphs>270</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Century Gothic</vt:lpstr>
      <vt:lpstr>Arial</vt:lpstr>
      <vt:lpstr>Rubik</vt:lpstr>
      <vt:lpstr>Noto Sans Symbols</vt:lpstr>
      <vt:lpstr>Ion</vt:lpstr>
      <vt:lpstr>MERN Stack: A Full Stack Web App Dev from  Front to Back (Session 1)</vt:lpstr>
      <vt:lpstr>PowerPoint Presentation</vt:lpstr>
      <vt:lpstr>Session 1:</vt:lpstr>
      <vt:lpstr>What is a Full Stack Development?</vt:lpstr>
      <vt:lpstr>Front End Technology</vt:lpstr>
      <vt:lpstr>Front End frameworks and Libraries</vt:lpstr>
      <vt:lpstr>Back End Technology</vt:lpstr>
      <vt:lpstr>Back End Framework</vt:lpstr>
      <vt:lpstr>Database Technology</vt:lpstr>
      <vt:lpstr>Which is best Database for web applications In 2022? </vt:lpstr>
      <vt:lpstr>Popular Stacks</vt:lpstr>
      <vt:lpstr>Introduction to MERN Stack</vt:lpstr>
      <vt:lpstr>How does MERN Stack works?</vt:lpstr>
      <vt:lpstr>MERN Stack Full Form</vt:lpstr>
      <vt:lpstr>Why Should You Work With MERN Stack? </vt:lpstr>
      <vt:lpstr>MERN Dependencies</vt:lpstr>
      <vt:lpstr>MERN standard JSON package</vt:lpstr>
      <vt:lpstr>MERN Stack Components</vt:lpstr>
      <vt:lpstr>MERN Stack component: MongoDB</vt:lpstr>
      <vt:lpstr>MongoDB Atlas</vt:lpstr>
      <vt:lpstr>MERN Stack component: ExpressJS</vt:lpstr>
      <vt:lpstr>MERN Stack component: ReactJS</vt:lpstr>
      <vt:lpstr>Largest Companies That Use React: At a Glance </vt:lpstr>
      <vt:lpstr>MERN Stack component: NodeJS</vt:lpstr>
      <vt:lpstr>Popular Companies That Uses nodejs/expressjs: At a Glance </vt:lpstr>
      <vt:lpstr>MERN Stack Project Environment Setup and Back-End Development </vt:lpstr>
      <vt:lpstr>Write the code in server.js</vt:lpstr>
      <vt:lpstr>Install nodemon – node utility</vt:lpstr>
      <vt:lpstr>Running nodemon</vt:lpstr>
      <vt:lpstr>Debug the package.json file</vt:lpstr>
      <vt:lpstr>Congratulation! You’ve developed a MERN in back-end. To be continued… 2nd session</vt:lpstr>
      <vt:lpstr>VSCode Extensions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MERN Stack: A Full Stack Web App Dev from  Front to Back (Session 1)</dc:title>
  <dc:creator>Windows User</dc:creator>
  <cp:lastModifiedBy>Windows User</cp:lastModifiedBy>
  <cp:revision>1</cp:revision>
  <dcterms:created xsi:type="dcterms:W3CDTF">2022-11-20T20:27:00Z</dcterms:created>
  <dcterms:modified xsi:type="dcterms:W3CDTF">2022-12-06T06:04:10Z</dcterms:modified>
</cp:coreProperties>
</file>